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4171" r:id="rId2"/>
  </p:sldMasterIdLst>
  <p:notesMasterIdLst>
    <p:notesMasterId r:id="rId100"/>
  </p:notesMasterIdLst>
  <p:handoutMasterIdLst>
    <p:handoutMasterId r:id="rId101"/>
  </p:handoutMasterIdLst>
  <p:sldIdLst>
    <p:sldId id="656" r:id="rId3"/>
    <p:sldId id="642" r:id="rId4"/>
    <p:sldId id="643" r:id="rId5"/>
    <p:sldId id="493" r:id="rId6"/>
    <p:sldId id="514" r:id="rId7"/>
    <p:sldId id="495" r:id="rId8"/>
    <p:sldId id="517" r:id="rId9"/>
    <p:sldId id="644" r:id="rId10"/>
    <p:sldId id="645" r:id="rId11"/>
    <p:sldId id="518" r:id="rId12"/>
    <p:sldId id="519" r:id="rId13"/>
    <p:sldId id="521" r:id="rId14"/>
    <p:sldId id="522" r:id="rId15"/>
    <p:sldId id="607" r:id="rId16"/>
    <p:sldId id="606" r:id="rId17"/>
    <p:sldId id="609" r:id="rId18"/>
    <p:sldId id="610" r:id="rId19"/>
    <p:sldId id="611" r:id="rId20"/>
    <p:sldId id="525" r:id="rId21"/>
    <p:sldId id="526" r:id="rId22"/>
    <p:sldId id="617" r:id="rId23"/>
    <p:sldId id="618" r:id="rId24"/>
    <p:sldId id="417" r:id="rId25"/>
    <p:sldId id="627" r:id="rId26"/>
    <p:sldId id="534" r:id="rId27"/>
    <p:sldId id="535" r:id="rId28"/>
    <p:sldId id="538" r:id="rId29"/>
    <p:sldId id="539" r:id="rId30"/>
    <p:sldId id="646" r:id="rId31"/>
    <p:sldId id="540" r:id="rId32"/>
    <p:sldId id="541" r:id="rId33"/>
    <p:sldId id="542" r:id="rId34"/>
    <p:sldId id="543" r:id="rId35"/>
    <p:sldId id="647" r:id="rId36"/>
    <p:sldId id="544" r:id="rId37"/>
    <p:sldId id="545" r:id="rId38"/>
    <p:sldId id="655" r:id="rId39"/>
    <p:sldId id="497" r:id="rId40"/>
    <p:sldId id="547" r:id="rId41"/>
    <p:sldId id="548" r:id="rId42"/>
    <p:sldId id="648" r:id="rId43"/>
    <p:sldId id="649" r:id="rId44"/>
    <p:sldId id="549" r:id="rId45"/>
    <p:sldId id="550" r:id="rId46"/>
    <p:sldId id="551" r:id="rId47"/>
    <p:sldId id="552" r:id="rId48"/>
    <p:sldId id="553" r:id="rId49"/>
    <p:sldId id="554" r:id="rId50"/>
    <p:sldId id="641" r:id="rId51"/>
    <p:sldId id="619" r:id="rId52"/>
    <p:sldId id="620" r:id="rId53"/>
    <p:sldId id="621" r:id="rId54"/>
    <p:sldId id="556" r:id="rId55"/>
    <p:sldId id="557" r:id="rId56"/>
    <p:sldId id="559" r:id="rId57"/>
    <p:sldId id="560" r:id="rId58"/>
    <p:sldId id="561" r:id="rId59"/>
    <p:sldId id="562" r:id="rId60"/>
    <p:sldId id="568" r:id="rId61"/>
    <p:sldId id="563" r:id="rId62"/>
    <p:sldId id="622" r:id="rId63"/>
    <p:sldId id="564" r:id="rId64"/>
    <p:sldId id="565" r:id="rId65"/>
    <p:sldId id="624" r:id="rId66"/>
    <p:sldId id="650" r:id="rId67"/>
    <p:sldId id="629" r:id="rId68"/>
    <p:sldId id="631" r:id="rId69"/>
    <p:sldId id="632" r:id="rId70"/>
    <p:sldId id="633" r:id="rId71"/>
    <p:sldId id="634" r:id="rId72"/>
    <p:sldId id="635" r:id="rId73"/>
    <p:sldId id="636" r:id="rId74"/>
    <p:sldId id="652" r:id="rId75"/>
    <p:sldId id="651" r:id="rId76"/>
    <p:sldId id="499" r:id="rId77"/>
    <p:sldId id="578" r:id="rId78"/>
    <p:sldId id="638" r:id="rId79"/>
    <p:sldId id="637" r:id="rId80"/>
    <p:sldId id="580" r:id="rId81"/>
    <p:sldId id="581" r:id="rId82"/>
    <p:sldId id="582" r:id="rId83"/>
    <p:sldId id="583" r:id="rId84"/>
    <p:sldId id="585" r:id="rId85"/>
    <p:sldId id="586" r:id="rId86"/>
    <p:sldId id="587" r:id="rId87"/>
    <p:sldId id="588" r:id="rId88"/>
    <p:sldId id="639" r:id="rId89"/>
    <p:sldId id="640" r:id="rId90"/>
    <p:sldId id="593" r:id="rId91"/>
    <p:sldId id="501" r:id="rId92"/>
    <p:sldId id="604" r:id="rId93"/>
    <p:sldId id="605" r:id="rId94"/>
    <p:sldId id="599" r:id="rId95"/>
    <p:sldId id="600" r:id="rId96"/>
    <p:sldId id="601" r:id="rId97"/>
    <p:sldId id="513" r:id="rId98"/>
    <p:sldId id="468" r:id="rId9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33CC"/>
    <a:srgbClr val="003366"/>
    <a:srgbClr val="008000"/>
    <a:srgbClr val="57D98C"/>
    <a:srgbClr val="000066"/>
    <a:srgbClr val="FF0000"/>
    <a:srgbClr val="FF33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2627" autoAdjust="0"/>
  </p:normalViewPr>
  <p:slideViewPr>
    <p:cSldViewPr>
      <p:cViewPr varScale="1">
        <p:scale>
          <a:sx n="126" d="100"/>
          <a:sy n="126" d="100"/>
        </p:scale>
        <p:origin x="293" y="96"/>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4"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25</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xfrm>
            <a:off x="65088" y="733425"/>
            <a:ext cx="6518275" cy="3667125"/>
          </a:xfrm>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xfrm>
            <a:off x="65088" y="733425"/>
            <a:ext cx="6518275" cy="3667125"/>
          </a:xfrm>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67</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xfrm>
            <a:off x="65088" y="733425"/>
            <a:ext cx="6518275" cy="3667125"/>
          </a:xfrm>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91</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xfrm>
            <a:off x="65088" y="733425"/>
            <a:ext cx="6518275" cy="3667125"/>
          </a:xfrm>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6"/>
            <a:ext cx="10972800" cy="5248275"/>
          </a:xfrm>
        </p:spPr>
        <p:txBody>
          <a:bodyPr/>
          <a:lstStyle/>
          <a:p>
            <a:pPr lvl="0"/>
            <a:endParaRPr lang="zh-CN" altLang="en-US" noProof="0"/>
          </a:p>
        </p:txBody>
      </p:sp>
    </p:spTree>
    <p:extLst>
      <p:ext uri="{BB962C8B-B14F-4D97-AF65-F5344CB8AC3E}">
        <p14:creationId xmlns:p14="http://schemas.microsoft.com/office/powerpoint/2010/main" val="369163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7503256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1146769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83475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9360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945764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0915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0248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43011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3381672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316075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205993231"/>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20494834"/>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2713770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70" r:id="rId12"/>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Stack &amp; Queue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8976309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2.gi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3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gi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37.jpeg"/><Relationship Id="rId4" Type="http://schemas.openxmlformats.org/officeDocument/2006/relationships/image" Target="../media/image36.gif"/></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eg"/><Relationship Id="rId1" Type="http://schemas.openxmlformats.org/officeDocument/2006/relationships/slideLayout" Target="../slideLayouts/slideLayout14.xml"/><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3.emf"/><Relationship Id="rId11" Type="http://schemas.openxmlformats.org/officeDocument/2006/relationships/image" Target="../media/image46.png"/><Relationship Id="rId5" Type="http://schemas.openxmlformats.org/officeDocument/2006/relationships/oleObject" Target="../embeddings/oleObject3.bin"/><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7.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51.jpeg"/><Relationship Id="rId4" Type="http://schemas.openxmlformats.org/officeDocument/2006/relationships/image" Target="../media/image50.wmf"/></Relationships>
</file>

<file path=ppt/slides/_rels/slide5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slide" Target="slide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9.jpeg"/></Relationships>
</file>

<file path=ppt/slides/_rels/slide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3.jpeg"/><Relationship Id="rId4" Type="http://schemas.openxmlformats.org/officeDocument/2006/relationships/image" Target="../media/image62.w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4" Type="http://schemas.openxmlformats.org/officeDocument/2006/relationships/image" Target="../media/image63.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3</a:t>
            </a:r>
            <a:r>
              <a:rPr lang="zh-CN" altLang="en-US" sz="7200" dirty="0">
                <a:solidFill>
                  <a:srgbClr val="C62400"/>
                </a:solidFill>
                <a:latin typeface="华文仿宋" panose="02010600040101010101" pitchFamily="2" charset="-122"/>
                <a:ea typeface="华文仿宋" panose="02010600040101010101" pitchFamily="2" charset="-122"/>
              </a:rPr>
              <a:t>章栈和队列</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2024</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2572689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51064" y="1176164"/>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dirty="0">
                <a:ea typeface="隶书" panose="02010509060101010101" pitchFamily="49" charset="-122"/>
              </a:rPr>
              <a:t>template &lt;class T&gt;</a:t>
            </a:r>
          </a:p>
          <a:p>
            <a:pPr>
              <a:lnSpc>
                <a:spcPct val="105000"/>
              </a:lnSpc>
              <a:spcBef>
                <a:spcPct val="0"/>
              </a:spcBef>
              <a:buClrTx/>
              <a:buSzTx/>
              <a:buFontTx/>
              <a:buNone/>
            </a:pPr>
            <a:r>
              <a:rPr lang="en-US" altLang="zh-CN" dirty="0">
                <a:ea typeface="隶书" panose="02010509060101010101" pitchFamily="49" charset="-122"/>
              </a:rPr>
              <a:t>class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dirty="0">
                <a:ea typeface="隶书" panose="02010509060101010101" pitchFamily="49" charset="-122"/>
              </a:rPr>
              <a:t>public:</a:t>
            </a:r>
          </a:p>
          <a:p>
            <a:pPr>
              <a:lnSpc>
                <a:spcPct val="105000"/>
              </a:lnSpc>
              <a:spcBef>
                <a:spcPct val="0"/>
              </a:spcBef>
              <a:buClrTx/>
              <a:buSzTx/>
              <a:buFontTx/>
              <a:buNone/>
            </a:pPr>
            <a:r>
              <a:rPr lang="en-US" altLang="zh-CN" dirty="0">
                <a:ea typeface="隶书" panose="02010509060101010101" pitchFamily="49" charset="-122"/>
              </a:rPr>
              <a:t>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void Push(</a:t>
            </a:r>
            <a:r>
              <a:rPr lang="en-US" altLang="zh-CN" dirty="0" err="1">
                <a:ea typeface="隶书" panose="02010509060101010101" pitchFamily="49" charset="-122"/>
              </a:rPr>
              <a:t>const</a:t>
            </a:r>
            <a:r>
              <a:rPr lang="en-US" altLang="zh-CN" dirty="0">
                <a:ea typeface="隶书" panose="02010509060101010101" pitchFamily="49" charset="-122"/>
              </a:rPr>
              <a:t> T&amp; x)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Pop(T&amp; x) = 0;	</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getTop</a:t>
            </a:r>
            <a:r>
              <a:rPr lang="en-US" altLang="zh-CN" dirty="0">
                <a:ea typeface="隶书" panose="02010509060101010101" pitchFamily="49" charset="-122"/>
              </a:rPr>
              <a:t>(T&amp; x)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判栈满</a:t>
            </a:r>
            <a:endParaRPr lang="en-US" altLang="zh-CN"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000" b="0" dirty="0">
                <a:solidFill>
                  <a:schemeClr val="tx2"/>
                </a:solidFill>
                <a:latin typeface="宋体" panose="02010600030101010101" pitchFamily="2" charset="-122"/>
                <a:ea typeface="宋体" panose="02010600030101010101" pitchFamily="2" charset="-122"/>
              </a:rPr>
              <a:t>//</a:t>
            </a:r>
            <a:r>
              <a:rPr lang="zh-CN" altLang="en-US" sz="2000" b="0" dirty="0">
                <a:solidFill>
                  <a:schemeClr val="tx2"/>
                </a:solidFill>
                <a:latin typeface="宋体" panose="02010600030101010101" pitchFamily="2" charset="-122"/>
                <a:ea typeface="宋体" panose="02010600030101010101" pitchFamily="2" charset="-122"/>
              </a:rPr>
              <a:t>计算栈中元素个数</a:t>
            </a:r>
            <a:endParaRPr lang="zh-CN" altLang="en-US"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dirty="0">
                <a:ea typeface="隶书" panose="02010509060101010101" pitchFamily="49" charset="-122"/>
              </a:rPr>
              <a:t>}</a:t>
            </a:r>
            <a:r>
              <a:rPr lang="zh-CN" altLang="en-US" dirty="0">
                <a:ea typeface="隶书" panose="02010509060101010101" pitchFamily="49" charset="-122"/>
              </a:rPr>
              <a:t>；</a:t>
            </a:r>
          </a:p>
        </p:txBody>
      </p:sp>
      <p:sp>
        <p:nvSpPr>
          <p:cNvPr id="501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2" name="爆炸形 1 1"/>
          <p:cNvSpPr>
            <a:spLocks noChangeArrowheads="1"/>
          </p:cNvSpPr>
          <p:nvPr/>
        </p:nvSpPr>
        <p:spPr bwMode="auto">
          <a:xfrm>
            <a:off x="8616280" y="404664"/>
            <a:ext cx="2882726" cy="1669306"/>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5720" rIns="0" bIns="45720"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solidFill>
                  <a:schemeClr val="bg1"/>
                </a:solidFill>
                <a:latin typeface="Tahoma" panose="020B0604030504040204" pitchFamily="34" charset="0"/>
                <a:ea typeface="黑体" panose="02010609060101010101" pitchFamily="49" charset="-122"/>
              </a:rPr>
              <a:t>能否从</a:t>
            </a:r>
            <a:r>
              <a:rPr lang="en-US" altLang="zh-CN" sz="1600">
                <a:solidFill>
                  <a:schemeClr val="bg1"/>
                </a:solidFill>
                <a:latin typeface="Tahoma" panose="020B0604030504040204" pitchFamily="34" charset="0"/>
                <a:ea typeface="黑体" panose="02010609060101010101" pitchFamily="49" charset="-122"/>
              </a:rPr>
              <a:t>LinearList</a:t>
            </a:r>
            <a:r>
              <a:rPr lang="zh-CN" altLang="en-US" sz="16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9" name="Rectangle 3"/>
          <p:cNvSpPr txBox="1">
            <a:spLocks noChangeArrowheads="1"/>
          </p:cNvSpPr>
          <p:nvPr/>
        </p:nvSpPr>
        <p:spPr>
          <a:xfrm>
            <a:off x="2541588" y="1341439"/>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rgbClr val="0033CC"/>
                </a:solidFill>
                <a:latin typeface="宋体" panose="02010600030101010101" pitchFamily="2" charset="-122"/>
                <a:ea typeface="宋体" panose="02010600030101010101" pitchFamily="2" charset="-122"/>
              </a:rPr>
              <a:t>栈的数组存储表示</a:t>
            </a:r>
          </a:p>
        </p:txBody>
      </p:sp>
      <p:grpSp>
        <p:nvGrpSpPr>
          <p:cNvPr id="20489" name="Group 4"/>
          <p:cNvGrpSpPr>
            <a:grpSpLocks/>
          </p:cNvGrpSpPr>
          <p:nvPr/>
        </p:nvGrpSpPr>
        <p:grpSpPr bwMode="auto">
          <a:xfrm>
            <a:off x="1666875" y="2241551"/>
            <a:ext cx="8848726" cy="1641475"/>
            <a:chOff x="27" y="982"/>
            <a:chExt cx="5574"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2843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4600576" y="6330951"/>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2193926" y="2968626"/>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2819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3200401" y="3068639"/>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4632326"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5257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7086601" y="23066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7696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46323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5257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21939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2819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7070726" y="4349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7696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8001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8001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8991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8001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8991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8001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8991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8001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8991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55626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3448051"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34290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3429001"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3429000"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3048001" y="60261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58880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58880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5868988"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58689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58689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5195889" y="6026151"/>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83264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83264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83073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83073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8002588" y="6026151"/>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83058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7772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2895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7772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栈顶指针与栈中元素间的</a:t>
            </a:r>
            <a:r>
              <a:rPr lang="zh-CN" altLang="en-US" dirty="0" smtClean="0"/>
              <a:t>关系</a:t>
            </a:r>
            <a:endParaRPr lang="zh-CN" alt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4708526" y="59642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5334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5562601" y="31305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3048000" y="60261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5654676" y="60039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2209801" y="1849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2835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3465514"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3465514"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3446464" y="1544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30480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3444875"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2911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4630738" y="2230439"/>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5256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58864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5865813"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5332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7086601"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7712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7788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2209801" y="59499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2835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2911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92314"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p:txBody>
          <a:bodyPr/>
          <a:lstStyle/>
          <a:p>
            <a:pPr>
              <a:defRPr/>
            </a:pPr>
            <a:r>
              <a:rPr lang="zh-CN" altLang="en-US" sz="3600" dirty="0">
                <a:latin typeface="仿宋" panose="02010609060101010101" pitchFamily="49" charset="-122"/>
                <a:ea typeface="仿宋" panose="02010609060101010101" pitchFamily="49" charset="-122"/>
              </a:rPr>
              <a:t>顺序栈的类定义</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入栈操作</a:t>
            </a:r>
          </a:p>
        </p:txBody>
      </p:sp>
      <p:sp>
        <p:nvSpPr>
          <p:cNvPr id="24579" name="Rectangle 2"/>
          <p:cNvSpPr txBox="1">
            <a:spLocks noChangeArrowheads="1"/>
          </p:cNvSpPr>
          <p:nvPr/>
        </p:nvSpPr>
        <p:spPr bwMode="auto">
          <a:xfrm>
            <a:off x="1080449" y="1295697"/>
            <a:ext cx="89289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，然后新元素再进栈。</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a:ea typeface="隶书" panose="02010509060101010101" pitchFamily="49" charset="-122"/>
              </a:rPr>
              <a:t>void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&lt;T&gt;::Push(</a:t>
            </a:r>
            <a:r>
              <a:rPr kumimoji="0" lang="en-US" altLang="zh-CN" dirty="0" err="1">
                <a:ea typeface="隶书" panose="02010509060101010101" pitchFamily="49" charset="-122"/>
              </a:rPr>
              <a:t>const</a:t>
            </a:r>
            <a:r>
              <a:rPr kumimoji="0" lang="en-US" altLang="zh-CN" dirty="0">
                <a:ea typeface="隶书" panose="02010509060101010101" pitchFamily="49" charset="-122"/>
              </a:rPr>
              <a:t> T&amp; x) {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若栈不满</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则将元素</a:t>
            </a:r>
            <a:r>
              <a:rPr kumimoji="0" lang="en-US" altLang="zh-CN" sz="2400" dirty="0">
                <a:solidFill>
                  <a:schemeClr val="tx2"/>
                </a:solidFill>
                <a:latin typeface="宋体" panose="02010600030101010101" pitchFamily="2" charset="-122"/>
                <a:ea typeface="宋体" panose="02010600030101010101" pitchFamily="2" charset="-122"/>
              </a:rPr>
              <a:t>x</a:t>
            </a:r>
            <a:r>
              <a:rPr kumimoji="0" lang="zh-CN" altLang="en-US" sz="2400" dirty="0">
                <a:solidFill>
                  <a:schemeClr val="tx2"/>
                </a:solidFill>
                <a:latin typeface="宋体" panose="02010600030101010101" pitchFamily="2" charset="-122"/>
                <a:ea typeface="宋体" panose="02010600030101010101" pitchFamily="2" charset="-122"/>
              </a:rPr>
              <a:t>插入该栈栈顶</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IsFull</a:t>
            </a:r>
            <a:r>
              <a:rPr kumimoji="0" lang="en-US" altLang="zh-CN" dirty="0">
                <a:ea typeface="隶书" panose="02010509060101010101" pitchFamily="49" charset="-122"/>
              </a:rPr>
              <a:t>() ==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栈满</a:t>
            </a:r>
            <a:endParaRPr kumimoji="0" lang="en-US" altLang="zh-CN" sz="2400"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                </a:t>
            </a:r>
            <a:r>
              <a:rPr kumimoji="0" lang="en-US" altLang="zh-CN" dirty="0" err="1">
                <a:ea typeface="隶书" panose="02010509060101010101" pitchFamily="49" charset="-122"/>
              </a:rPr>
              <a:t>overflowProcess</a:t>
            </a:r>
            <a:r>
              <a:rPr kumimoji="0" lang="en-US" altLang="zh-CN" dirty="0">
                <a:ea typeface="隶书" panose="02010509060101010101" pitchFamily="49" charset="-122"/>
              </a:rPr>
              <a:t>( );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elements[++top] = x;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栈顶指针先加</a:t>
            </a:r>
            <a:r>
              <a:rPr kumimoji="0" lang="en-US" altLang="zh-CN" sz="2400" dirty="0">
                <a:solidFill>
                  <a:schemeClr val="tx2"/>
                </a:solidFill>
                <a:latin typeface="宋体" panose="02010600030101010101" pitchFamily="2" charset="-122"/>
                <a:ea typeface="宋体" panose="02010600030101010101" pitchFamily="2" charset="-122"/>
              </a:rPr>
              <a:t>1, </a:t>
            </a:r>
            <a:r>
              <a:rPr kumimoji="0" lang="zh-CN" altLang="en-US" sz="2400" dirty="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9198174" y="3950793"/>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9823648" y="4265117"/>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10128448" y="2564904"/>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10128448" y="4088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1119048" y="3936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10128448" y="2945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1119048" y="2793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10128448" y="3326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1119048" y="3174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10128448" y="3707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1119048" y="3555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10128448" y="4469905"/>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10452299" y="3950793"/>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出栈操作</a:t>
            </a:r>
          </a:p>
        </p:txBody>
      </p:sp>
      <p:sp>
        <p:nvSpPr>
          <p:cNvPr id="25603" name="Rectangle 2"/>
          <p:cNvSpPr txBox="1">
            <a:spLocks noChangeArrowheads="1"/>
          </p:cNvSpPr>
          <p:nvPr/>
        </p:nvSpPr>
        <p:spPr bwMode="auto">
          <a:xfrm>
            <a:off x="1127448" y="765175"/>
            <a:ext cx="10729192"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：先判断栈是否为空，如果栈空则出栈失败返回</a:t>
            </a:r>
            <a:r>
              <a:rPr kumimoji="0" lang="en-US" altLang="zh-CN" dirty="0">
                <a:latin typeface="宋体" panose="02010600030101010101" pitchFamily="2" charset="-122"/>
                <a:ea typeface="宋体" panose="02010600030101010101" pitchFamily="2" charset="-122"/>
              </a:rPr>
              <a:t>false</a:t>
            </a:r>
            <a:r>
              <a:rPr kumimoji="0" lang="zh-CN" altLang="en-US" dirty="0">
                <a:latin typeface="宋体" panose="02010600030101010101" pitchFamily="2" charset="-122"/>
                <a:ea typeface="宋体" panose="02010600030101010101" pitchFamily="2" charset="-122"/>
              </a:rPr>
              <a:t>；如果栈非空，则返回栈顶元素的值，然后栈顶指针减</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，返回</a:t>
            </a:r>
            <a:r>
              <a:rPr kumimoji="0" lang="en-US" altLang="zh-CN" dirty="0">
                <a:latin typeface="宋体" panose="02010600030101010101" pitchFamily="2" charset="-122"/>
                <a:ea typeface="宋体" panose="02010600030101010101" pitchFamily="2" charset="-122"/>
              </a:rPr>
              <a:t>true</a:t>
            </a:r>
            <a:r>
              <a:rPr kumimoji="0" lang="zh-CN" altLang="en-US" dirty="0">
                <a:latin typeface="宋体" panose="02010600030101010101" pitchFamily="2" charset="-122"/>
                <a:ea typeface="宋体" panose="02010600030101010101" pitchFamily="2" charset="-122"/>
              </a:rPr>
              <a:t>。</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&lt;T&gt;::Pop(T&amp;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return false;</a:t>
            </a:r>
          </a:p>
          <a:p>
            <a:pPr>
              <a:lnSpc>
                <a:spcPct val="95000"/>
              </a:lnSpc>
              <a:spcBef>
                <a:spcPct val="0"/>
              </a:spcBef>
            </a:pPr>
            <a:r>
              <a:rPr kumimoji="0" lang="en-US" altLang="zh-CN" dirty="0">
                <a:ea typeface="隶书" panose="02010509060101010101" pitchFamily="49" charset="-122"/>
              </a:rPr>
              <a:t>	  x = elements[top</a:t>
            </a:r>
            <a:r>
              <a:rPr kumimoji="0" lang="en-US" altLang="zh-CN" dirty="0">
                <a:latin typeface="Courier New" panose="02070309020205020404" pitchFamily="49" charset="0"/>
                <a:ea typeface="隶书" panose="02010509060101010101" pitchFamily="49" charset="-122"/>
              </a:rPr>
              <a:t>--</a:t>
            </a:r>
            <a:r>
              <a:rPr kumimoji="0" lang="en-US" altLang="zh-CN" dirty="0">
                <a:ea typeface="隶书" panose="02010509060101010101" pitchFamily="49" charset="-122"/>
              </a:rPr>
              <a:t>];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栈顶指针退</a:t>
            </a:r>
            <a:r>
              <a:rPr kumimoji="0" lang="en-US" altLang="zh-CN" sz="2400" dirty="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dirty="0">
                <a:ea typeface="隶书" panose="02010509060101010101" pitchFamily="49" charset="-122"/>
              </a:rPr>
              <a:t>      return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dirty="0">
                <a:ea typeface="隶书" panose="02010509060101010101" pitchFamily="49" charset="-122"/>
              </a:rPr>
              <a:t>} </a:t>
            </a:r>
          </a:p>
        </p:txBody>
      </p:sp>
      <p:sp>
        <p:nvSpPr>
          <p:cNvPr id="10" name="Rectangle 28"/>
          <p:cNvSpPr>
            <a:spLocks noChangeArrowheads="1"/>
          </p:cNvSpPr>
          <p:nvPr/>
        </p:nvSpPr>
        <p:spPr bwMode="auto">
          <a:xfrm>
            <a:off x="9984432" y="2955032"/>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 name="Line 29"/>
          <p:cNvSpPr>
            <a:spLocks noChangeShapeType="1"/>
          </p:cNvSpPr>
          <p:nvPr/>
        </p:nvSpPr>
        <p:spPr bwMode="auto">
          <a:xfrm>
            <a:off x="9984432" y="4479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Line 30"/>
          <p:cNvSpPr>
            <a:spLocks noChangeShapeType="1"/>
          </p:cNvSpPr>
          <p:nvPr/>
        </p:nvSpPr>
        <p:spPr bwMode="auto">
          <a:xfrm flipV="1">
            <a:off x="10975032" y="4326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Line 31"/>
          <p:cNvSpPr>
            <a:spLocks noChangeShapeType="1"/>
          </p:cNvSpPr>
          <p:nvPr/>
        </p:nvSpPr>
        <p:spPr bwMode="auto">
          <a:xfrm>
            <a:off x="9984432" y="3336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Line 32"/>
          <p:cNvSpPr>
            <a:spLocks noChangeShapeType="1"/>
          </p:cNvSpPr>
          <p:nvPr/>
        </p:nvSpPr>
        <p:spPr bwMode="auto">
          <a:xfrm flipV="1">
            <a:off x="10975032" y="3183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5" name="Line 33"/>
          <p:cNvSpPr>
            <a:spLocks noChangeShapeType="1"/>
          </p:cNvSpPr>
          <p:nvPr/>
        </p:nvSpPr>
        <p:spPr bwMode="auto">
          <a:xfrm>
            <a:off x="9984432" y="3717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Line 34"/>
          <p:cNvSpPr>
            <a:spLocks noChangeShapeType="1"/>
          </p:cNvSpPr>
          <p:nvPr/>
        </p:nvSpPr>
        <p:spPr bwMode="auto">
          <a:xfrm flipV="1">
            <a:off x="10975032" y="3564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7" name="Line 35"/>
          <p:cNvSpPr>
            <a:spLocks noChangeShapeType="1"/>
          </p:cNvSpPr>
          <p:nvPr/>
        </p:nvSpPr>
        <p:spPr bwMode="auto">
          <a:xfrm>
            <a:off x="9984432" y="4098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Line 36"/>
          <p:cNvSpPr>
            <a:spLocks noChangeShapeType="1"/>
          </p:cNvSpPr>
          <p:nvPr/>
        </p:nvSpPr>
        <p:spPr bwMode="auto">
          <a:xfrm flipV="1">
            <a:off x="10975032" y="3945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1"/>
          <p:cNvSpPr txBox="1">
            <a:spLocks noChangeArrowheads="1"/>
          </p:cNvSpPr>
          <p:nvPr/>
        </p:nvSpPr>
        <p:spPr bwMode="auto">
          <a:xfrm>
            <a:off x="9965382" y="487432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20" name="Text Box 73"/>
          <p:cNvSpPr txBox="1">
            <a:spLocks noChangeArrowheads="1"/>
          </p:cNvSpPr>
          <p:nvPr/>
        </p:nvSpPr>
        <p:spPr bwMode="auto">
          <a:xfrm>
            <a:off x="10308283" y="43409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21" name="Text Box 74"/>
          <p:cNvSpPr txBox="1">
            <a:spLocks noChangeArrowheads="1"/>
          </p:cNvSpPr>
          <p:nvPr/>
        </p:nvSpPr>
        <p:spPr bwMode="auto">
          <a:xfrm>
            <a:off x="10308283" y="40361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22" name="Text Box 112"/>
          <p:cNvSpPr txBox="1">
            <a:spLocks noChangeArrowheads="1"/>
          </p:cNvSpPr>
          <p:nvPr/>
        </p:nvSpPr>
        <p:spPr bwMode="auto">
          <a:xfrm>
            <a:off x="9070033" y="434092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23" name="Line 113"/>
          <p:cNvSpPr>
            <a:spLocks noChangeShapeType="1"/>
          </p:cNvSpPr>
          <p:nvPr/>
        </p:nvSpPr>
        <p:spPr bwMode="auto">
          <a:xfrm>
            <a:off x="9695507" y="465524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Line 114"/>
          <p:cNvSpPr>
            <a:spLocks noChangeShapeType="1"/>
          </p:cNvSpPr>
          <p:nvPr/>
        </p:nvSpPr>
        <p:spPr bwMode="auto">
          <a:xfrm flipV="1">
            <a:off x="9771707" y="426472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取栈顶操作</a:t>
            </a:r>
          </a:p>
        </p:txBody>
      </p:sp>
      <p:sp>
        <p:nvSpPr>
          <p:cNvPr id="26627" name="Rectangle 2"/>
          <p:cNvSpPr txBox="1">
            <a:spLocks noChangeArrowheads="1"/>
          </p:cNvSpPr>
          <p:nvPr/>
        </p:nvSpPr>
        <p:spPr bwMode="auto">
          <a:xfrm>
            <a:off x="1466800" y="1268760"/>
            <a:ext cx="8229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en-US" altLang="zh-CN" dirty="0" smtClean="0">
                <a:ea typeface="隶书" panose="02010509060101010101" pitchFamily="49" charset="-122"/>
              </a:rPr>
              <a:t>template </a:t>
            </a:r>
            <a:r>
              <a:rPr kumimoji="0" lang="en-US" altLang="zh-CN" dirty="0">
                <a:ea typeface="隶书" panose="02010509060101010101" pitchFamily="49" charset="-122"/>
              </a:rPr>
              <a:t>&lt;class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a:t>
            </a:r>
            <a:r>
              <a:rPr kumimoji="0" lang="en-US" altLang="zh-CN" dirty="0" err="1">
                <a:ea typeface="隶书" panose="02010509060101010101" pitchFamily="49" charset="-122"/>
              </a:rPr>
              <a:t>getTop</a:t>
            </a:r>
            <a:r>
              <a:rPr kumimoji="0" lang="en-US" altLang="zh-CN" dirty="0">
                <a:ea typeface="隶书" panose="02010509060101010101" pitchFamily="49" charset="-122"/>
              </a:rPr>
              <a:t>(T&amp;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a:t>
            </a:r>
          </a:p>
          <a:p>
            <a:pPr>
              <a:lnSpc>
                <a:spcPct val="95000"/>
              </a:lnSpc>
              <a:spcBef>
                <a:spcPct val="0"/>
              </a:spcBef>
            </a:pPr>
            <a:r>
              <a:rPr kumimoji="0" lang="en-US" altLang="zh-CN" dirty="0">
                <a:ea typeface="隶书" panose="02010509060101010101" pitchFamily="49" charset="-122"/>
              </a:rPr>
              <a:t>                        return false;</a:t>
            </a:r>
          </a:p>
          <a:p>
            <a:pPr>
              <a:lnSpc>
                <a:spcPct val="95000"/>
              </a:lnSpc>
              <a:spcBef>
                <a:spcPct val="0"/>
              </a:spcBef>
            </a:pPr>
            <a:r>
              <a:rPr kumimoji="0" lang="en-US" altLang="zh-CN" dirty="0">
                <a:ea typeface="隶书" panose="02010509060101010101" pitchFamily="49" charset="-122"/>
              </a:rPr>
              <a:t>	  x = elements[top];	 </a:t>
            </a:r>
            <a:endParaRPr kumimoji="0" lang="en-US" altLang="zh-CN"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return true;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8118054" y="373476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8743528" y="404909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9048328" y="234888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9048328" y="3872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0038928" y="3720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9048328" y="2729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0038928" y="2577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9048328" y="3110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0038928" y="2958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9048328" y="3491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0038928" y="3339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9048328" y="425388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9372179" y="373476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133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2438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5715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6705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9677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2590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5867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6553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2667001" y="1171576"/>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2117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2667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6629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1981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a:solidFill>
                  <a:srgbClr val="000099"/>
                </a:solidFill>
                <a:ea typeface="仿宋_GB2312" pitchFamily="49" charset="-122"/>
              </a:rPr>
              <a:t>两个</a:t>
            </a:r>
            <a:r>
              <a:rPr lang="zh-CN" altLang="en-US" sz="2800" dirty="0">
                <a:solidFill>
                  <a:srgbClr val="000099"/>
                </a:solidFill>
                <a:latin typeface="Times New Roman" panose="02020603050405020304" pitchFamily="18" charset="0"/>
                <a:ea typeface="仿宋_GB2312" pitchFamily="49" charset="-122"/>
              </a:rPr>
              <a:t>栈共享一个数组空间</a:t>
            </a:r>
            <a:r>
              <a:rPr lang="en-US" altLang="zh-CN" sz="2800" dirty="0">
                <a:solidFill>
                  <a:schemeClr val="tx2"/>
                </a:solidFill>
                <a:latin typeface="Times New Roman" panose="02020603050405020304" pitchFamily="18" charset="0"/>
                <a:ea typeface="仿宋_GB2312" pitchFamily="49" charset="-122"/>
              </a:rPr>
              <a:t>V[</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tx2"/>
                </a:solidFill>
                <a:latin typeface="Times New Roman" panose="02020603050405020304" pitchFamily="18" charset="0"/>
                <a:ea typeface="仿宋_GB2312" pitchFamily="49" charset="-122"/>
              </a:rPr>
              <a:t>]</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设立栈顶指针数组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t[2]</a:t>
            </a:r>
            <a:r>
              <a:rPr lang="en-US" altLang="zh-CN" sz="2800" dirty="0">
                <a:solidFill>
                  <a:schemeClr val="accent2"/>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和栈底指针数组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b[2]</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和</a:t>
            </a:r>
            <a:r>
              <a:rPr lang="en-US" altLang="zh-CN" sz="2800" dirty="0">
                <a:solidFill>
                  <a:schemeClr val="tx2"/>
                </a:solidFill>
                <a:latin typeface="Times New Roman" panose="02020603050405020304" pitchFamily="18" charset="0"/>
                <a:ea typeface="仿宋_GB2312" pitchFamily="49" charset="-122"/>
              </a:rPr>
              <a:t>b[</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分别指示</a:t>
            </a:r>
            <a:r>
              <a:rPr lang="zh-CN" altLang="zh-CN" sz="2800" dirty="0">
                <a:solidFill>
                  <a:schemeClr val="tx2"/>
                </a:solidFill>
                <a:latin typeface="Times New Roman" panose="02020603050405020304" pitchFamily="18" charset="0"/>
                <a:ea typeface="仿宋_GB2312" pitchFamily="49" charset="-122"/>
              </a:rPr>
              <a:t>第</a:t>
            </a:r>
            <a:r>
              <a:rPr lang="zh-CN" altLang="zh-CN" sz="2800" dirty="0">
                <a:solidFill>
                  <a:schemeClr val="hlink"/>
                </a:solidFill>
                <a:latin typeface="Times New Roman" panose="02020603050405020304" pitchFamily="18" charset="0"/>
                <a:ea typeface="仿宋_GB2312" pitchFamily="49" charset="-122"/>
              </a:rPr>
              <a:t> </a:t>
            </a:r>
            <a:r>
              <a:rPr lang="en-US" altLang="zh-CN" sz="2800" dirty="0" err="1">
                <a:solidFill>
                  <a:schemeClr val="tx2"/>
                </a:solidFill>
                <a:latin typeface="Times New Roman" panose="02020603050405020304" pitchFamily="18" charset="0"/>
                <a:ea typeface="仿宋_GB2312" pitchFamily="49" charset="-122"/>
              </a:rPr>
              <a:t>i</a:t>
            </a:r>
            <a:r>
              <a:rPr lang="en-US" altLang="zh-CN" sz="2800" i="1" dirty="0">
                <a:solidFill>
                  <a:schemeClr val="tx2"/>
                </a:solidFill>
                <a:latin typeface="Times New Roman" panose="02020603050405020304" pitchFamily="18" charset="0"/>
                <a:ea typeface="仿宋_GB2312" pitchFamily="49" charset="-122"/>
              </a:rPr>
              <a:t> </a:t>
            </a:r>
            <a:r>
              <a:rPr lang="zh-CN" altLang="zh-CN" sz="2800" dirty="0">
                <a:solidFill>
                  <a:schemeClr val="tx2"/>
                </a:solidFill>
                <a:latin typeface="Times New Roman" panose="02020603050405020304" pitchFamily="18" charset="0"/>
                <a:ea typeface="仿宋_GB2312" pitchFamily="49" charset="-122"/>
              </a:rPr>
              <a:t>个栈</a:t>
            </a:r>
            <a:r>
              <a:rPr lang="zh-CN" altLang="zh-CN" sz="2800" dirty="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a:solidFill>
                  <a:srgbClr val="000099"/>
                </a:solidFill>
                <a:latin typeface="Times New Roman" panose="02020603050405020304" pitchFamily="18" charset="0"/>
                <a:ea typeface="仿宋_GB2312" pitchFamily="49" charset="-122"/>
              </a:rPr>
              <a:t>初始</a:t>
            </a:r>
            <a:r>
              <a:rPr lang="zh-CN"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t[0] = b[0] = </a:t>
            </a:r>
            <a:r>
              <a:rPr lang="en-US" altLang="zh-CN" sz="2800" dirty="0">
                <a:solidFill>
                  <a:schemeClr val="tx2"/>
                </a:solidFill>
                <a:latin typeface="Courier New" panose="02070309020205020404" pitchFamily="49" charset="0"/>
                <a:ea typeface="楷体_GB2312" pitchFamily="49" charset="-122"/>
              </a:rPr>
              <a:t>-</a:t>
            </a:r>
            <a:r>
              <a:rPr lang="en-US" altLang="zh-CN" sz="2800" dirty="0">
                <a:solidFill>
                  <a:schemeClr val="tx2"/>
                </a:solidFill>
                <a:latin typeface="Times New Roman" panose="02020603050405020304" pitchFamily="18" charset="0"/>
                <a:ea typeface="仿宋_GB2312" pitchFamily="49" charset="-122"/>
              </a:rPr>
              <a:t>1,   t[1] = b[1] = </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栈满条件：</a:t>
            </a:r>
            <a:r>
              <a:rPr lang="en-US" altLang="zh-CN" sz="2800" dirty="0">
                <a:solidFill>
                  <a:schemeClr val="tx2"/>
                </a:solidFill>
                <a:latin typeface="Times New Roman" panose="02020603050405020304" pitchFamily="18" charset="0"/>
                <a:ea typeface="仿宋_GB2312" pitchFamily="49" charset="-122"/>
              </a:rPr>
              <a:t>t[0]+1 == t[1]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栈顶指针相遇</a:t>
            </a:r>
            <a:endParaRPr lang="en-US" altLang="en-US" sz="2400" dirty="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栈空条件：</a:t>
            </a:r>
            <a:r>
              <a:rPr lang="en-US" altLang="zh-CN" sz="2800" dirty="0">
                <a:solidFill>
                  <a:schemeClr val="tx2"/>
                </a:solidFill>
                <a:latin typeface="Times New Roman" panose="02020603050405020304" pitchFamily="18" charset="0"/>
                <a:ea typeface="仿宋_GB2312" pitchFamily="49" charset="-122"/>
              </a:rPr>
              <a:t>t[0] </a:t>
            </a:r>
            <a:r>
              <a:rPr lang="en-US" altLang="zh-CN" sz="2800">
                <a:solidFill>
                  <a:schemeClr val="tx2"/>
                </a:solidFill>
                <a:latin typeface="Times New Roman" panose="02020603050405020304" pitchFamily="18" charset="0"/>
                <a:ea typeface="仿宋_GB2312" pitchFamily="49" charset="-122"/>
              </a:rPr>
              <a:t>= </a:t>
            </a:r>
            <a:r>
              <a:rPr lang="en-US" altLang="zh-CN" sz="2800" smtClean="0">
                <a:solidFill>
                  <a:schemeClr val="tx2"/>
                </a:solidFill>
                <a:latin typeface="Times New Roman" panose="02020603050405020304" pitchFamily="18" charset="0"/>
                <a:ea typeface="仿宋_GB2312" pitchFamily="49" charset="-122"/>
              </a:rPr>
              <a:t>=b[0</a:t>
            </a:r>
            <a:r>
              <a:rPr lang="en-US" altLang="zh-CN" sz="2800" dirty="0">
                <a:solidFill>
                  <a:schemeClr val="tx2"/>
                </a:solidFill>
                <a:latin typeface="Times New Roman" panose="02020603050405020304" pitchFamily="18" charset="0"/>
                <a:ea typeface="仿宋_GB2312" pitchFamily="49" charset="-122"/>
              </a:rPr>
              <a:t>]</a:t>
            </a:r>
            <a:r>
              <a:rPr lang="zh-CN" altLang="en-US" sz="2800" dirty="0">
                <a:latin typeface="Times New Roman" panose="02020603050405020304" pitchFamily="18" charset="0"/>
                <a:ea typeface="仿宋_GB2312" pitchFamily="49" charset="-122"/>
              </a:rPr>
              <a:t>或</a:t>
            </a:r>
            <a:r>
              <a:rPr lang="en-US" altLang="zh-CN" sz="2800" dirty="0">
                <a:solidFill>
                  <a:schemeClr val="tx2"/>
                </a:solidFill>
                <a:latin typeface="Times New Roman" panose="02020603050405020304" pitchFamily="18" charset="0"/>
                <a:ea typeface="仿宋_GB2312" pitchFamily="49" charset="-122"/>
              </a:rPr>
              <a:t>t[1</a:t>
            </a:r>
            <a:r>
              <a:rPr lang="en-US" altLang="zh-CN" sz="2800">
                <a:solidFill>
                  <a:schemeClr val="tx2"/>
                </a:solidFill>
                <a:latin typeface="Times New Roman" panose="02020603050405020304" pitchFamily="18" charset="0"/>
                <a:ea typeface="仿宋_GB2312" pitchFamily="49" charset="-122"/>
              </a:rPr>
              <a:t>] </a:t>
            </a:r>
            <a:r>
              <a:rPr lang="en-US" altLang="zh-CN" sz="2800" smtClean="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b[1]</a:t>
            </a:r>
            <a:r>
              <a:rPr lang="en-US" altLang="zh-CN" sz="2800" dirty="0">
                <a:solidFill>
                  <a:schemeClr val="tx2"/>
                </a:solidFill>
                <a:ea typeface="仿宋_GB2312" pitchFamily="49" charset="-122"/>
              </a:rPr>
              <a:t>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退到栈底</a:t>
            </a:r>
            <a:r>
              <a:rPr lang="zh-CN" altLang="en-US" sz="2800" dirty="0">
                <a:solidFill>
                  <a:schemeClr val="tx2"/>
                </a:solidFill>
                <a:effectLst>
                  <a:outerShdw blurRad="38100" dist="38100" dir="2700000" algn="tl">
                    <a:srgbClr val="C0C0C0"/>
                  </a:outerShdw>
                </a:effectLst>
                <a:ea typeface="仿宋_GB2312" pitchFamily="49" charset="-122"/>
              </a:rPr>
              <a:t>                                              </a:t>
            </a:r>
            <a:r>
              <a:rPr lang="zh-CN" altLang="en-US" sz="2800" dirty="0">
                <a:solidFill>
                  <a:srgbClr val="660066"/>
                </a:solidFill>
                <a:effectLst>
                  <a:outerShdw blurRad="38100" dist="38100" dir="2700000" algn="tl">
                    <a:srgbClr val="C0C0C0"/>
                  </a:outerShdw>
                </a:effectLst>
                <a:ea typeface="仿宋_GB2312" pitchFamily="49" charset="-122"/>
              </a:rPr>
              <a:t>     </a:t>
            </a:r>
            <a:endParaRPr lang="zh-CN" altLang="en-US" sz="2800" dirty="0">
              <a:solidFill>
                <a:schemeClr val="hlink"/>
              </a:solidFill>
              <a:effectLst>
                <a:outerShdw blurRad="38100" dist="38100" dir="2700000" algn="tl">
                  <a:srgbClr val="C0C0C0"/>
                </a:outerShdw>
              </a:effectLst>
              <a:ea typeface="仿宋_GB2312" pitchFamily="49" charset="-122"/>
            </a:endParaRPr>
          </a:p>
        </p:txBody>
      </p:sp>
      <p:sp>
        <p:nvSpPr>
          <p:cNvPr id="2" name="标题 1"/>
          <p:cNvSpPr>
            <a:spLocks noGrp="1"/>
          </p:cNvSpPr>
          <p:nvPr>
            <p:ph type="title"/>
          </p:nvPr>
        </p:nvSpPr>
        <p:spPr/>
        <p:txBody>
          <a:bodyPr>
            <a:normAutofit fontScale="90000"/>
          </a:bodyPr>
          <a:lstStyle/>
          <a:p>
            <a:r>
              <a:rPr lang="zh-CN" altLang="en-US" dirty="0"/>
              <a:t>双栈共享一个栈</a:t>
            </a:r>
            <a:r>
              <a:rPr lang="zh-CN" altLang="en-US" dirty="0" smtClean="0"/>
              <a:t>空间</a:t>
            </a:r>
            <a:endParaRPr lang="zh-CN" altLang="en-US" dirty="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栈的链接表示</a:t>
            </a:r>
            <a:r>
              <a:rPr lang="en-US" altLang="zh-CN" sz="3600" dirty="0">
                <a:solidFill>
                  <a:srgbClr val="0000CC"/>
                </a:solidFill>
                <a:latin typeface="黑体" panose="02010609060101010101" pitchFamily="49" charset="-122"/>
                <a:ea typeface="黑体" panose="02010609060101010101" pitchFamily="49" charset="-122"/>
              </a:rPr>
              <a:t>—</a:t>
            </a:r>
            <a:r>
              <a:rPr lang="zh-CN" altLang="en-US" sz="3600" dirty="0">
                <a:solidFill>
                  <a:srgbClr val="0000CC"/>
                </a:solidFill>
                <a:latin typeface="黑体" panose="02010609060101010101" pitchFamily="49" charset="-122"/>
                <a:ea typeface="黑体" panose="02010609060101010101" pitchFamily="49" charset="-122"/>
              </a:rPr>
              <a:t>链式栈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idx="1"/>
          </p:nvPr>
        </p:nvSpPr>
        <p:spPr>
          <a:xfrm>
            <a:off x="1271464" y="983778"/>
            <a:ext cx="10082336" cy="5193185"/>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2297510" y="4321027"/>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2999184" y="468297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33801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39135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39135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47517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52851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52851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61233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66567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66567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86379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91713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91713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43707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57423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71139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81807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7571184" y="4702026"/>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文本框 1"/>
          <p:cNvSpPr txBox="1">
            <a:spLocks noChangeArrowheads="1"/>
          </p:cNvSpPr>
          <p:nvPr/>
        </p:nvSpPr>
        <p:spPr bwMode="auto">
          <a:xfrm>
            <a:off x="3380184"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n</a:t>
            </a:r>
            <a:endParaRPr lang="zh-CN" altLang="en-US" sz="2400" baseline="-25000">
              <a:solidFill>
                <a:schemeClr val="bg1"/>
              </a:solidFill>
              <a:ea typeface="黑体" panose="02010609060101010101" pitchFamily="49" charset="-122"/>
            </a:endParaRPr>
          </a:p>
        </p:txBody>
      </p:sp>
      <p:sp>
        <p:nvSpPr>
          <p:cNvPr id="28701" name="文本框 28"/>
          <p:cNvSpPr txBox="1">
            <a:spLocks noChangeArrowheads="1"/>
          </p:cNvSpPr>
          <p:nvPr/>
        </p:nvSpPr>
        <p:spPr bwMode="auto">
          <a:xfrm>
            <a:off x="4693047"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n-1</a:t>
            </a:r>
            <a:endParaRPr lang="zh-CN" altLang="en-US" sz="2400" baseline="-25000">
              <a:solidFill>
                <a:schemeClr val="bg1"/>
              </a:solidFill>
              <a:ea typeface="黑体" panose="02010609060101010101" pitchFamily="49" charset="-122"/>
            </a:endParaRPr>
          </a:p>
        </p:txBody>
      </p:sp>
      <p:sp>
        <p:nvSpPr>
          <p:cNvPr id="28702" name="文本框 29"/>
          <p:cNvSpPr txBox="1">
            <a:spLocks noChangeArrowheads="1"/>
          </p:cNvSpPr>
          <p:nvPr/>
        </p:nvSpPr>
        <p:spPr bwMode="auto">
          <a:xfrm>
            <a:off x="8652272" y="4551214"/>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1</a:t>
            </a:r>
            <a:endParaRPr lang="zh-CN" altLang="en-US" sz="2400" baseline="-25000">
              <a:solidFill>
                <a:schemeClr val="bg1"/>
              </a:solidFill>
              <a:ea typeface="黑体" panose="02010609060101010101" pitchFamily="49" charset="-122"/>
            </a:endParaRPr>
          </a:p>
        </p:txBody>
      </p:sp>
      <p:sp>
        <p:nvSpPr>
          <p:cNvPr id="28703" name="文本框 30"/>
          <p:cNvSpPr txBox="1">
            <a:spLocks noChangeArrowheads="1"/>
          </p:cNvSpPr>
          <p:nvPr/>
        </p:nvSpPr>
        <p:spPr bwMode="auto">
          <a:xfrm>
            <a:off x="6169422" y="4500415"/>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t>
            </a:r>
            <a:endParaRPr lang="zh-CN" altLang="en-US" sz="2400" baseline="-25000">
              <a:solidFill>
                <a:schemeClr val="bg1"/>
              </a:solidFill>
              <a:ea typeface="黑体" panose="02010609060101010101" pitchFamily="49" charset="-122"/>
            </a:endParaRPr>
          </a:p>
        </p:txBody>
      </p:sp>
      <p:sp>
        <p:nvSpPr>
          <p:cNvPr id="32" name="Text Box 1043"/>
          <p:cNvSpPr txBox="1">
            <a:spLocks noChangeArrowheads="1"/>
          </p:cNvSpPr>
          <p:nvPr/>
        </p:nvSpPr>
        <p:spPr bwMode="auto">
          <a:xfrm>
            <a:off x="9153922" y="4460727"/>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30" name="爆炸形 1 29"/>
          <p:cNvSpPr/>
          <p:nvPr/>
        </p:nvSpPr>
        <p:spPr>
          <a:xfrm>
            <a:off x="7888471" y="978649"/>
            <a:ext cx="3327826" cy="2733255"/>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r>
              <a:rPr lang="zh-CN" altLang="en-US" sz="2400" smtClean="0"/>
              <a:t>带头结点 </a:t>
            </a:r>
            <a:r>
              <a:rPr lang="en-US" altLang="zh-CN" sz="2400" smtClean="0"/>
              <a:t>or</a:t>
            </a:r>
          </a:p>
          <a:p>
            <a:pPr algn="ctr">
              <a:defRPr/>
            </a:pPr>
            <a:r>
              <a:rPr lang="zh-CN" altLang="en-US" sz="2400" smtClean="0"/>
              <a:t>不带头节点？</a:t>
            </a:r>
            <a:endParaRPr lang="zh-CN" altLang="en-US"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a:t>第二章要点回顾</a:t>
            </a:r>
          </a:p>
        </p:txBody>
      </p:sp>
      <p:sp>
        <p:nvSpPr>
          <p:cNvPr id="8195" name="Rectangle 3"/>
          <p:cNvSpPr>
            <a:spLocks noGrp="1" noChangeArrowheads="1"/>
          </p:cNvSpPr>
          <p:nvPr>
            <p:ph idx="1"/>
          </p:nvPr>
        </p:nvSpPr>
        <p:spPr/>
        <p:txBody>
          <a:bodyPr/>
          <a:lstStyle/>
          <a:p>
            <a:pPr>
              <a:defRPr/>
            </a:pPr>
            <a:r>
              <a:rPr lang="zh-CN" altLang="en-US" b="1" dirty="0" smtClean="0"/>
              <a:t>顺序表</a:t>
            </a:r>
            <a:endParaRPr lang="en-US" altLang="zh-CN" b="1" dirty="0" smtClean="0"/>
          </a:p>
          <a:p>
            <a:pPr>
              <a:defRPr/>
            </a:pPr>
            <a:r>
              <a:rPr lang="zh-CN" altLang="en-US" b="1" dirty="0" smtClean="0"/>
              <a:t>链表</a:t>
            </a:r>
            <a:endParaRPr lang="en-US" altLang="zh-CN" b="1" dirty="0" smtClean="0"/>
          </a:p>
          <a:p>
            <a:pPr>
              <a:defRPr/>
            </a:pPr>
            <a:r>
              <a:rPr lang="zh-CN" altLang="en-US" b="1" dirty="0" smtClean="0"/>
              <a:t>循环链表</a:t>
            </a:r>
            <a:endParaRPr lang="en-US" altLang="zh-CN" b="1" dirty="0" smtClean="0"/>
          </a:p>
          <a:p>
            <a:pPr>
              <a:defRPr/>
            </a:pPr>
            <a:r>
              <a:rPr lang="zh-CN" altLang="en-US" b="1" dirty="0" smtClean="0"/>
              <a:t>双向链表</a:t>
            </a:r>
            <a:endParaRPr lang="en-US" altLang="zh-CN" b="1" dirty="0" smtClean="0"/>
          </a:p>
          <a:p>
            <a:pPr>
              <a:defRPr/>
            </a:pPr>
            <a:r>
              <a:rPr lang="zh-CN" altLang="en-US" b="1" dirty="0" smtClean="0"/>
              <a:t>静态链表</a:t>
            </a:r>
            <a:endParaRPr lang="en-US" altLang="zh-CN" b="1" dirty="0" smtClean="0"/>
          </a:p>
          <a:p>
            <a:pP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3475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4084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4694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5303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5913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6523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7132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7742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8351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7978775" y="5475139"/>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3322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3932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45418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51514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57610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6370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6980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2989263" y="5762477"/>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523039" y="1628800"/>
            <a:ext cx="1455737" cy="707886"/>
          </a:xfrm>
          <a:prstGeom prst="rect">
            <a:avLst/>
          </a:prstGeom>
          <a:noFill/>
        </p:spPr>
        <p:txBody>
          <a:bodyPr wrap="square" rtlCol="0">
            <a:spAutoFit/>
          </a:bodyPr>
          <a:lstStyle/>
          <a:p>
            <a:r>
              <a:rPr lang="zh-CN" altLang="en-US" sz="2000" b="0" dirty="0">
                <a:solidFill>
                  <a:schemeClr val="bg1"/>
                </a:solidFill>
              </a:rPr>
              <a:t>线性表还有哪些应用？</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847528" y="836712"/>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2" name="标题 1"/>
          <p:cNvSpPr>
            <a:spLocks noGrp="1"/>
          </p:cNvSpPr>
          <p:nvPr>
            <p:ph type="title"/>
          </p:nvPr>
        </p:nvSpPr>
        <p:spPr/>
        <p:txBody>
          <a:bodyPr>
            <a:normAutofit fontScale="90000"/>
          </a:bodyPr>
          <a:lstStyle/>
          <a:p>
            <a:r>
              <a:rPr lang="zh-CN" altLang="en-US" dirty="0"/>
              <a:t>链式栈</a:t>
            </a:r>
            <a:r>
              <a:rPr lang="en-US" altLang="zh-CN" dirty="0"/>
              <a:t>(</a:t>
            </a:r>
            <a:r>
              <a:rPr lang="en-US" altLang="zh-CN" dirty="0" smtClean="0"/>
              <a:t>Linked Stack</a:t>
            </a:r>
            <a:r>
              <a:rPr lang="en-US" altLang="zh-CN" dirty="0"/>
              <a:t>)</a:t>
            </a:r>
            <a:r>
              <a:rPr lang="zh-CN" altLang="en-US" dirty="0"/>
              <a:t>类的</a:t>
            </a:r>
            <a:r>
              <a:rPr lang="zh-CN" altLang="en-US" dirty="0" smtClean="0"/>
              <a:t>定义</a:t>
            </a:r>
            <a:endParaRPr lang="zh-CN" alt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774825" y="1196975"/>
            <a:ext cx="84978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ea typeface="宋体" panose="02010600030101010101" pitchFamily="2" charset="-122"/>
            </a:endParaRPr>
          </a:p>
          <a:p>
            <a:pPr>
              <a:spcBef>
                <a:spcPct val="0"/>
              </a:spcBef>
              <a:buClrTx/>
              <a:buSzTx/>
              <a:buFontTx/>
              <a:buNone/>
            </a:pPr>
            <a:r>
              <a:rPr lang="en-US" altLang="zh-CN" dirty="0">
                <a:ea typeface="宋体" panose="02010600030101010101" pitchFamily="2" charset="-122"/>
              </a:rPr>
              <a:t>template &lt;class T&gt;</a:t>
            </a:r>
          </a:p>
          <a:p>
            <a:pPr>
              <a:spcBef>
                <a:spcPct val="0"/>
              </a:spcBef>
              <a:buClrTx/>
              <a:buSzTx/>
              <a:buFontTx/>
              <a:buNone/>
            </a:pPr>
            <a:r>
              <a:rPr lang="en-US" altLang="zh-CN" dirty="0">
                <a:ea typeface="宋体" panose="02010600030101010101" pitchFamily="2" charset="-122"/>
              </a:rPr>
              <a:t>void </a:t>
            </a:r>
            <a:r>
              <a:rPr lang="en-US" altLang="zh-CN" dirty="0" err="1">
                <a:ea typeface="宋体" panose="02010600030101010101" pitchFamily="2" charset="-122"/>
              </a:rPr>
              <a:t>LinkedStack</a:t>
            </a:r>
            <a:r>
              <a:rPr lang="en-US" altLang="zh-CN" dirty="0">
                <a:ea typeface="宋体" panose="02010600030101010101" pitchFamily="2" charset="-122"/>
              </a:rPr>
              <a:t>&lt;T&gt;::Push(</a:t>
            </a:r>
            <a:r>
              <a:rPr lang="en-US" altLang="zh-CN" dirty="0" err="1">
                <a:ea typeface="宋体" panose="02010600030101010101" pitchFamily="2" charset="-122"/>
              </a:rPr>
              <a:t>const</a:t>
            </a:r>
            <a:r>
              <a:rPr lang="en-US" altLang="zh-CN" dirty="0">
                <a:ea typeface="宋体" panose="02010600030101010101" pitchFamily="2" charset="-122"/>
              </a:rPr>
              <a:t> T&amp; x) {</a:t>
            </a:r>
          </a:p>
          <a:p>
            <a:pPr>
              <a:spcBef>
                <a:spcPct val="0"/>
              </a:spcBef>
              <a:buClrTx/>
              <a:buSzTx/>
              <a:buFontTx/>
              <a:buNone/>
            </a:pPr>
            <a:r>
              <a:rPr lang="en-US" altLang="zh-CN" dirty="0" smtClean="0">
                <a:solidFill>
                  <a:schemeClr val="tx2"/>
                </a:solidFill>
                <a:ea typeface="宋体" panose="02010600030101010101" pitchFamily="2" charset="-122"/>
              </a:rPr>
              <a:t>     //</a:t>
            </a:r>
            <a:r>
              <a:rPr lang="zh-CN" altLang="en-US" dirty="0">
                <a:solidFill>
                  <a:schemeClr val="tx2"/>
                </a:solidFill>
                <a:ea typeface="宋体" panose="02010600030101010101" pitchFamily="2" charset="-122"/>
              </a:rPr>
              <a:t>将元素值</a:t>
            </a:r>
            <a:r>
              <a:rPr lang="en-US" altLang="zh-CN" dirty="0">
                <a:solidFill>
                  <a:schemeClr val="tx2"/>
                </a:solidFill>
                <a:ea typeface="宋体" panose="02010600030101010101" pitchFamily="2" charset="-122"/>
              </a:rPr>
              <a:t>x</a:t>
            </a:r>
            <a:r>
              <a:rPr lang="zh-CN" altLang="en-US" dirty="0">
                <a:solidFill>
                  <a:schemeClr val="tx2"/>
                </a:solidFill>
                <a:ea typeface="宋体" panose="02010600030101010101" pitchFamily="2" charset="-122"/>
              </a:rPr>
              <a:t>插入到链式栈的栈顶</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即链头。</a:t>
            </a:r>
          </a:p>
          <a:p>
            <a:pPr>
              <a:spcBef>
                <a:spcPct val="0"/>
              </a:spcBef>
              <a:buClrTx/>
              <a:buSzTx/>
              <a:buFontTx/>
              <a:buNone/>
            </a:pPr>
            <a:r>
              <a:rPr lang="en-US" altLang="zh-CN" dirty="0">
                <a:ea typeface="宋体" panose="02010600030101010101" pitchFamily="2" charset="-122"/>
              </a:rPr>
              <a:t>     top = new </a:t>
            </a:r>
            <a:r>
              <a:rPr lang="en-US" altLang="zh-CN" dirty="0" err="1">
                <a:ea typeface="宋体" panose="02010600030101010101" pitchFamily="2" charset="-122"/>
              </a:rPr>
              <a:t>StackNode</a:t>
            </a:r>
            <a:r>
              <a:rPr lang="en-US" altLang="zh-CN" dirty="0">
                <a:ea typeface="宋体" panose="02010600030101010101" pitchFamily="2" charset="-122"/>
              </a:rPr>
              <a:t>&lt;T&gt; (x, top);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创建新结点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assert (top != NULL);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创建失败退出</a:t>
            </a:r>
          </a:p>
          <a:p>
            <a:pPr>
              <a:spcBef>
                <a:spcPct val="0"/>
              </a:spcBef>
              <a:buClrTx/>
              <a:buSzTx/>
              <a:buFontTx/>
              <a:buNone/>
            </a:pPr>
            <a:r>
              <a:rPr lang="en-US" altLang="zh-CN" dirty="0">
                <a:ea typeface="宋体" panose="02010600030101010101" pitchFamily="2" charset="-122"/>
              </a:rPr>
              <a:t>}</a:t>
            </a: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链式栈的入栈</a:t>
            </a:r>
            <a:r>
              <a:rPr lang="zh-CN" altLang="en-US" dirty="0" smtClean="0"/>
              <a:t>操作</a:t>
            </a:r>
            <a:endParaRPr lang="zh-CN" altLang="en-US" dirty="0"/>
          </a:p>
        </p:txBody>
      </p:sp>
      <p:sp>
        <p:nvSpPr>
          <p:cNvPr id="10" name="Text Box 5"/>
          <p:cNvSpPr txBox="1">
            <a:spLocks noChangeArrowheads="1"/>
          </p:cNvSpPr>
          <p:nvPr/>
        </p:nvSpPr>
        <p:spPr bwMode="auto">
          <a:xfrm>
            <a:off x="2277022" y="477298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978696" y="513493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3596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8930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8930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7312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2646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2646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61028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6362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6362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6174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91508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91508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502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7218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70934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81602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550696" y="515398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359696"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n</a:t>
            </a:r>
            <a:endParaRPr lang="zh-CN" altLang="en-US" sz="2400" baseline="-25000">
              <a:solidFill>
                <a:schemeClr val="bg1"/>
              </a:solidFill>
              <a:ea typeface="黑体" panose="02010609060101010101" pitchFamily="49" charset="-122"/>
            </a:endParaRPr>
          </a:p>
        </p:txBody>
      </p:sp>
      <p:sp>
        <p:nvSpPr>
          <p:cNvPr id="30" name="文本框 28"/>
          <p:cNvSpPr txBox="1">
            <a:spLocks noChangeArrowheads="1"/>
          </p:cNvSpPr>
          <p:nvPr/>
        </p:nvSpPr>
        <p:spPr bwMode="auto">
          <a:xfrm>
            <a:off x="4672559"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n-1</a:t>
            </a:r>
            <a:endParaRPr lang="zh-CN" altLang="en-US" sz="2400" baseline="-25000">
              <a:solidFill>
                <a:schemeClr val="bg1"/>
              </a:solidFill>
              <a:ea typeface="黑体" panose="02010609060101010101" pitchFamily="49" charset="-122"/>
            </a:endParaRPr>
          </a:p>
        </p:txBody>
      </p:sp>
      <p:sp>
        <p:nvSpPr>
          <p:cNvPr id="31" name="文本框 29"/>
          <p:cNvSpPr txBox="1">
            <a:spLocks noChangeArrowheads="1"/>
          </p:cNvSpPr>
          <p:nvPr/>
        </p:nvSpPr>
        <p:spPr bwMode="auto">
          <a:xfrm>
            <a:off x="8631784" y="500317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1</a:t>
            </a:r>
            <a:endParaRPr lang="zh-CN" altLang="en-US" sz="2400" baseline="-25000">
              <a:solidFill>
                <a:schemeClr val="bg1"/>
              </a:solidFill>
              <a:ea typeface="黑体" panose="02010609060101010101" pitchFamily="49" charset="-122"/>
            </a:endParaRPr>
          </a:p>
        </p:txBody>
      </p:sp>
      <p:sp>
        <p:nvSpPr>
          <p:cNvPr id="32" name="文本框 30"/>
          <p:cNvSpPr txBox="1">
            <a:spLocks noChangeArrowheads="1"/>
          </p:cNvSpPr>
          <p:nvPr/>
        </p:nvSpPr>
        <p:spPr bwMode="auto">
          <a:xfrm>
            <a:off x="6148934" y="495237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t>
            </a:r>
            <a:endParaRPr lang="zh-CN" altLang="en-US" sz="2400" baseline="-25000">
              <a:solidFill>
                <a:schemeClr val="bg1"/>
              </a:solidFill>
              <a:ea typeface="黑体" panose="02010609060101010101" pitchFamily="49" charset="-122"/>
            </a:endParaRPr>
          </a:p>
        </p:txBody>
      </p:sp>
      <p:sp>
        <p:nvSpPr>
          <p:cNvPr id="33" name="Text Box 1043"/>
          <p:cNvSpPr txBox="1">
            <a:spLocks noChangeArrowheads="1"/>
          </p:cNvSpPr>
          <p:nvPr/>
        </p:nvSpPr>
        <p:spPr bwMode="auto">
          <a:xfrm>
            <a:off x="9133434" y="491268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1774826" y="1125538"/>
            <a:ext cx="8208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LinkedStack</a:t>
            </a:r>
            <a:r>
              <a:rPr lang="en-US" altLang="zh-CN" dirty="0">
                <a:ea typeface="宋体" panose="02010600030101010101" pitchFamily="2" charset="-122"/>
              </a:rPr>
              <a:t>&lt;T&gt;::Pop(T&amp; x) {</a:t>
            </a:r>
          </a:p>
          <a:p>
            <a:pPr>
              <a:spcBef>
                <a:spcPct val="0"/>
              </a:spcBef>
              <a:buClrTx/>
              <a:buSzTx/>
              <a:buFontTx/>
              <a:buNone/>
            </a:pP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删除栈顶结点</a:t>
            </a: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返回被删栈顶元素的值</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if (</a:t>
            </a:r>
            <a:r>
              <a:rPr lang="en-US" altLang="zh-CN" dirty="0" err="1">
                <a:ea typeface="宋体" panose="02010600030101010101" pitchFamily="2" charset="-122"/>
              </a:rPr>
              <a:t>IsEmpty</a:t>
            </a:r>
            <a:r>
              <a:rPr lang="en-US" altLang="zh-CN" dirty="0">
                <a:ea typeface="宋体" panose="02010600030101010101" pitchFamily="2" charset="-122"/>
              </a:rPr>
              <a:t>() == true) return false;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栈空返回</a:t>
            </a:r>
          </a:p>
          <a:p>
            <a:pPr>
              <a:spcBef>
                <a:spcPct val="0"/>
              </a:spcBef>
              <a:buClrTx/>
              <a:buSzTx/>
              <a:buFontTx/>
              <a:buNone/>
            </a:pPr>
            <a:r>
              <a:rPr lang="zh-CN" altLang="en-US" dirty="0">
                <a:ea typeface="宋体" panose="02010600030101010101" pitchFamily="2" charset="-122"/>
              </a:rPr>
              <a:t>     </a:t>
            </a:r>
            <a:r>
              <a:rPr lang="en-US" altLang="zh-CN" dirty="0" err="1">
                <a:ea typeface="宋体" panose="02010600030101010101" pitchFamily="2" charset="-122"/>
              </a:rPr>
              <a:t>LinkNode</a:t>
            </a:r>
            <a:r>
              <a:rPr lang="en-US" altLang="zh-CN" dirty="0">
                <a:ea typeface="宋体" panose="02010600030101010101" pitchFamily="2" charset="-122"/>
              </a:rPr>
              <a:t>&lt;T&gt; *p = top;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暂存栈顶元素</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top = top-&gt;link;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退栈顶指针</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x = p-&gt;data;   delete 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释放结点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return true;	</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链式栈的出栈</a:t>
            </a:r>
            <a:r>
              <a:rPr lang="zh-CN" altLang="en-US" dirty="0" smtClean="0"/>
              <a:t>操作</a:t>
            </a:r>
            <a:endParaRPr lang="zh-CN" altLang="en-US" dirty="0"/>
          </a:p>
        </p:txBody>
      </p:sp>
      <p:sp>
        <p:nvSpPr>
          <p:cNvPr id="10" name="Text Box 5"/>
          <p:cNvSpPr txBox="1">
            <a:spLocks noChangeArrowheads="1"/>
          </p:cNvSpPr>
          <p:nvPr/>
        </p:nvSpPr>
        <p:spPr bwMode="auto">
          <a:xfrm>
            <a:off x="2080072" y="521872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781746" y="558067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627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6961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6961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5343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0677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0677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59059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4393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4393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4205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89539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89539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1533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5249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68965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79633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353746" y="559972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162746"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n</a:t>
            </a:r>
            <a:endParaRPr lang="zh-CN" altLang="en-US" sz="2400" baseline="-25000">
              <a:solidFill>
                <a:schemeClr val="bg1"/>
              </a:solidFill>
              <a:ea typeface="黑体" panose="02010609060101010101" pitchFamily="49" charset="-122"/>
            </a:endParaRPr>
          </a:p>
        </p:txBody>
      </p:sp>
      <p:sp>
        <p:nvSpPr>
          <p:cNvPr id="30" name="文本框 28"/>
          <p:cNvSpPr txBox="1">
            <a:spLocks noChangeArrowheads="1"/>
          </p:cNvSpPr>
          <p:nvPr/>
        </p:nvSpPr>
        <p:spPr bwMode="auto">
          <a:xfrm>
            <a:off x="4475609"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n-1</a:t>
            </a:r>
            <a:endParaRPr lang="zh-CN" altLang="en-US" sz="2400" baseline="-25000">
              <a:solidFill>
                <a:schemeClr val="bg1"/>
              </a:solidFill>
              <a:ea typeface="黑体" panose="02010609060101010101" pitchFamily="49" charset="-122"/>
            </a:endParaRPr>
          </a:p>
        </p:txBody>
      </p:sp>
      <p:sp>
        <p:nvSpPr>
          <p:cNvPr id="31" name="文本框 29"/>
          <p:cNvSpPr txBox="1">
            <a:spLocks noChangeArrowheads="1"/>
          </p:cNvSpPr>
          <p:nvPr/>
        </p:nvSpPr>
        <p:spPr bwMode="auto">
          <a:xfrm>
            <a:off x="8434834" y="544891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a:t>
            </a:r>
            <a:r>
              <a:rPr lang="en-US" altLang="zh-CN" sz="2400" baseline="-25000">
                <a:solidFill>
                  <a:schemeClr val="bg1"/>
                </a:solidFill>
                <a:ea typeface="黑体" panose="02010609060101010101" pitchFamily="49" charset="-122"/>
              </a:rPr>
              <a:t>1</a:t>
            </a:r>
            <a:endParaRPr lang="zh-CN" altLang="en-US" sz="2400" baseline="-25000">
              <a:solidFill>
                <a:schemeClr val="bg1"/>
              </a:solidFill>
              <a:ea typeface="黑体" panose="02010609060101010101" pitchFamily="49" charset="-122"/>
            </a:endParaRPr>
          </a:p>
        </p:txBody>
      </p:sp>
      <p:sp>
        <p:nvSpPr>
          <p:cNvPr id="32" name="文本框 30"/>
          <p:cNvSpPr txBox="1">
            <a:spLocks noChangeArrowheads="1"/>
          </p:cNvSpPr>
          <p:nvPr/>
        </p:nvSpPr>
        <p:spPr bwMode="auto">
          <a:xfrm>
            <a:off x="5951984" y="539811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ea typeface="黑体" panose="02010609060101010101" pitchFamily="49" charset="-122"/>
              </a:rPr>
              <a:t>…</a:t>
            </a:r>
            <a:endParaRPr lang="zh-CN" altLang="en-US" sz="2400" baseline="-25000">
              <a:solidFill>
                <a:schemeClr val="bg1"/>
              </a:solidFill>
              <a:ea typeface="黑体" panose="02010609060101010101" pitchFamily="49" charset="-122"/>
            </a:endParaRPr>
          </a:p>
        </p:txBody>
      </p:sp>
      <p:sp>
        <p:nvSpPr>
          <p:cNvPr id="33" name="Text Box 1043"/>
          <p:cNvSpPr txBox="1">
            <a:spLocks noChangeArrowheads="1"/>
          </p:cNvSpPr>
          <p:nvPr/>
        </p:nvSpPr>
        <p:spPr bwMode="auto">
          <a:xfrm>
            <a:off x="8936484" y="535842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1792" y="4787721"/>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p:cNvSpPr/>
          <p:nvPr/>
        </p:nvSpPr>
        <p:spPr bwMode="auto">
          <a:xfrm>
            <a:off x="10733732" y="3974077"/>
            <a:ext cx="1409700" cy="813644"/>
          </a:xfrm>
          <a:prstGeom prst="rect">
            <a:avLst/>
          </a:prstGeom>
          <a:noFill/>
          <a:ln>
            <a:noFill/>
          </a:ln>
          <a:effectLst/>
          <a:extLst/>
        </p:spPr>
        <p:txBody>
          <a:bodyPr vert="horz" wrap="square" lIns="36000" tIns="0" rIns="36000" bIns="0" numCol="1" rtlCol="0" anchor="b" anchorCtr="0" compatLnSpc="1">
            <a:prstTxWarp prst="textNoShape">
              <a:avLst/>
            </a:prstTxWarp>
          </a:bodyPr>
          <a:lstStyle/>
          <a:p>
            <a:pPr algn="ctr">
              <a:defRPr/>
            </a:pPr>
            <a:r>
              <a:rPr lang="zh-CN" altLang="en-US" sz="1600" b="0" smtClean="0">
                <a:latin typeface="微软雅黑" panose="020B0503020204020204" pitchFamily="34" charset="-122"/>
                <a:ea typeface="微软雅黑" panose="020B0503020204020204" pitchFamily="34" charset="-122"/>
              </a:rPr>
              <a:t>为什么不使用带头结点的链表？</a:t>
            </a:r>
            <a:endParaRPr lang="zh-CN" altLang="en-US" sz="1600" b="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par>
                                <p:cTn id="8" presetID="16" presetClass="entr" presetSubtype="21"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3.2 </a:t>
            </a:r>
            <a:r>
              <a:rPr lang="zh-CN" altLang="en-US" sz="3600" dirty="0">
                <a:latin typeface="黑体" panose="02010609060101010101" pitchFamily="49" charset="-122"/>
                <a:ea typeface="黑体" panose="02010609060101010101" pitchFamily="49" charset="-122"/>
              </a:rPr>
              <a:t>栈的应用</a:t>
            </a:r>
          </a:p>
        </p:txBody>
      </p:sp>
      <p:sp>
        <p:nvSpPr>
          <p:cNvPr id="32772" name="Rectangle 3"/>
          <p:cNvSpPr txBox="1">
            <a:spLocks noChangeArrowheads="1"/>
          </p:cNvSpPr>
          <p:nvPr/>
        </p:nvSpPr>
        <p:spPr bwMode="auto">
          <a:xfrm>
            <a:off x="1981200" y="990601"/>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dirty="0">
              <a:latin typeface="黑体" panose="02010609060101010101" pitchFamily="49" charset="-122"/>
            </a:endParaRPr>
          </a:p>
          <a:p>
            <a:pPr eaLnBrk="1" hangingPunct="1">
              <a:lnSpc>
                <a:spcPct val="90000"/>
              </a:lnSpc>
            </a:pPr>
            <a:r>
              <a:rPr kumimoji="0" lang="zh-CN" altLang="en-US" dirty="0" smtClean="0">
                <a:latin typeface="宋体" panose="02010600030101010101" pitchFamily="2" charset="-122"/>
              </a:rPr>
              <a:t>堆栈</a:t>
            </a:r>
            <a:r>
              <a:rPr kumimoji="0" lang="zh-CN" altLang="en-US" dirty="0">
                <a:latin typeface="宋体" panose="02010600030101010101" pitchFamily="2" charset="-122"/>
              </a:rPr>
              <a:t>最典型的应用</a:t>
            </a:r>
            <a:r>
              <a:rPr kumimoji="0" lang="zh-CN" altLang="en-US" dirty="0" smtClean="0">
                <a:latin typeface="宋体" panose="02010600030101010101" pitchFamily="2" charset="-122"/>
              </a:rPr>
              <a:t>有</a:t>
            </a:r>
            <a:endParaRPr kumimoji="0" lang="en-US" altLang="zh-CN" dirty="0" smtClean="0">
              <a:latin typeface="宋体" panose="02010600030101010101" pitchFamily="2" charset="-122"/>
            </a:endParaRPr>
          </a:p>
          <a:p>
            <a:pPr eaLnBrk="1" hangingPunct="1">
              <a:lnSpc>
                <a:spcPct val="90000"/>
              </a:lnSpc>
            </a:pPr>
            <a:endParaRPr kumimoji="0" lang="en-US" altLang="zh-CN" dirty="0">
              <a:latin typeface="宋体" panose="02010600030101010101" pitchFamily="2" charset="-122"/>
            </a:endParaRP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数制</a:t>
            </a:r>
            <a:r>
              <a:rPr kumimoji="0" lang="zh-CN" altLang="en-US" dirty="0">
                <a:latin typeface="宋体" panose="02010600030101010101" pitchFamily="2" charset="-122"/>
              </a:rPr>
              <a:t>转换；</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括号</a:t>
            </a:r>
            <a:r>
              <a:rPr kumimoji="0" lang="zh-CN" altLang="en-US" dirty="0">
                <a:latin typeface="宋体" panose="02010600030101010101" pitchFamily="2" charset="-122"/>
              </a:rPr>
              <a:t>匹配检验；</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表达式</a:t>
            </a:r>
            <a:r>
              <a:rPr kumimoji="0" lang="zh-CN" altLang="en-US" dirty="0">
                <a:latin typeface="宋体" panose="02010600030101010101" pitchFamily="2" charset="-122"/>
              </a:rPr>
              <a:t>的计算；</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迷宫</a:t>
            </a:r>
            <a:r>
              <a:rPr kumimoji="0" lang="zh-CN" altLang="en-US" dirty="0">
                <a:latin typeface="宋体" panose="02010600030101010101" pitchFamily="2" charset="-122"/>
              </a:rPr>
              <a:t>问题；</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图</a:t>
            </a:r>
            <a:r>
              <a:rPr kumimoji="0" lang="zh-CN" altLang="en-US" dirty="0">
                <a:latin typeface="宋体" panose="02010600030101010101" pitchFamily="2" charset="-122"/>
              </a:rPr>
              <a:t>的深度优先搜索；</a:t>
            </a:r>
          </a:p>
          <a:p>
            <a:pPr marL="514350" indent="-514350" eaLnBrk="1" hangingPunct="1">
              <a:lnSpc>
                <a:spcPct val="90000"/>
              </a:lnSpc>
              <a:buFont typeface="+mj-lt"/>
              <a:buAutoNum type="arabicPeriod"/>
            </a:pPr>
            <a:r>
              <a:rPr kumimoji="0" lang="en-US" altLang="zh-CN" dirty="0" smtClean="0">
                <a:latin typeface="Arial" panose="020B0604020202020204" pitchFamily="34" charset="0"/>
              </a:rPr>
              <a:t>……</a:t>
            </a:r>
            <a:endParaRPr kumimoji="0" lang="en-US" altLang="zh-CN" dirty="0">
              <a:latin typeface="宋体" panose="02010600030101010101" pitchFamily="2" charset="-122"/>
            </a:endParaRPr>
          </a:p>
          <a:p>
            <a:pPr eaLnBrk="1" hangingPunct="1">
              <a:lnSpc>
                <a:spcPct val="90000"/>
              </a:lnSpc>
            </a:pPr>
            <a:r>
              <a:rPr kumimoji="0" lang="en-US" altLang="zh-CN" dirty="0">
                <a:latin typeface="宋体" panose="02010600030101010101" pitchFamily="2" charset="-122"/>
              </a:rPr>
              <a:t>      </a:t>
            </a:r>
            <a:endParaRPr kumimoji="0" lang="en-US" altLang="zh-CN"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204465"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dirty="0" smtClean="0">
                <a:solidFill>
                  <a:srgbClr val="FFFFFF"/>
                </a:solidFill>
                <a:effectLst>
                  <a:outerShdw blurRad="38100" dist="38100" dir="2700000" algn="tl">
                    <a:srgbClr val="000000"/>
                  </a:outerShdw>
                </a:effectLst>
                <a:ea typeface="楷体_GB2312" pitchFamily="49" charset="-122"/>
              </a:rPr>
              <a:t>算法原理</a:t>
            </a:r>
            <a:r>
              <a:rPr lang="zh-CN" altLang="en-US" sz="2800" dirty="0">
                <a:solidFill>
                  <a:srgbClr val="FFFFFF"/>
                </a:solidFill>
                <a:effectLst>
                  <a:outerShdw blurRad="38100" dist="38100" dir="2700000" algn="tl">
                    <a:srgbClr val="000000"/>
                  </a:outerShdw>
                </a:effectLst>
                <a:ea typeface="楷体_GB2312" pitchFamily="49" charset="-122"/>
              </a:rPr>
              <a:t>：</a:t>
            </a:r>
          </a:p>
          <a:p>
            <a:pPr>
              <a:spcBef>
                <a:spcPct val="50000"/>
              </a:spcBef>
              <a:buFont typeface="Wingdings" panose="05000000000000000000" pitchFamily="2" charset="2"/>
              <a:buNone/>
              <a:defRPr/>
            </a:pPr>
            <a:r>
              <a:rPr lang="en-US" altLang="zh-CN" sz="2800" dirty="0">
                <a:solidFill>
                  <a:srgbClr val="FFFFFF"/>
                </a:solidFill>
                <a:effectLst>
                  <a:outerShdw blurRad="38100" dist="38100" dir="2700000" algn="tl">
                    <a:srgbClr val="000000"/>
                  </a:outerShdw>
                </a:effectLst>
                <a:ea typeface="楷体_GB2312" pitchFamily="49" charset="-122"/>
              </a:rPr>
              <a:t>N=(N div d)*</a:t>
            </a:r>
            <a:r>
              <a:rPr lang="en-US" altLang="zh-CN" sz="2800" dirty="0" err="1">
                <a:solidFill>
                  <a:srgbClr val="FFFFFF"/>
                </a:solidFill>
                <a:effectLst>
                  <a:outerShdw blurRad="38100" dist="38100" dir="2700000" algn="tl">
                    <a:srgbClr val="000000"/>
                  </a:outerShdw>
                </a:effectLst>
                <a:ea typeface="楷体_GB2312" pitchFamily="49" charset="-122"/>
              </a:rPr>
              <a:t>d+N</a:t>
            </a:r>
            <a:r>
              <a:rPr lang="en-US" altLang="zh-CN" sz="2800" dirty="0">
                <a:solidFill>
                  <a:srgbClr val="FFFFFF"/>
                </a:solidFill>
                <a:effectLst>
                  <a:outerShdw blurRad="38100" dist="38100" dir="2700000" algn="tl">
                    <a:srgbClr val="000000"/>
                  </a:outerShdw>
                </a:effectLst>
                <a:ea typeface="楷体_GB2312" pitchFamily="49" charset="-122"/>
              </a:rPr>
              <a:t> mod d</a:t>
            </a:r>
          </a:p>
        </p:txBody>
      </p:sp>
      <p:sp>
        <p:nvSpPr>
          <p:cNvPr id="259075" name="Text Box 3"/>
          <p:cNvSpPr txBox="1">
            <a:spLocks noChangeArrowheads="1"/>
          </p:cNvSpPr>
          <p:nvPr/>
        </p:nvSpPr>
        <p:spPr bwMode="auto">
          <a:xfrm>
            <a:off x="556765"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491804"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1204465" y="3789040"/>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583903" y="4077071"/>
            <a:ext cx="615553" cy="2233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392144" y="3861048"/>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7392144" y="4077071"/>
            <a:ext cx="615553" cy="230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normAutofit/>
          </a:bodyPr>
          <a:lstStyle/>
          <a:p>
            <a:pPr>
              <a:defRPr/>
            </a:pPr>
            <a:r>
              <a:rPr lang="zh-CN" altLang="en-US" sz="3600" dirty="0">
                <a:latin typeface="Times New Roman" panose="02020603050405020304" pitchFamily="18" charset="0"/>
                <a:ea typeface="黑体" panose="02010609060101010101" pitchFamily="49" charset="-122"/>
              </a:rPr>
              <a:t>数制转换</a:t>
            </a:r>
          </a:p>
        </p:txBody>
      </p:sp>
      <p:sp>
        <p:nvSpPr>
          <p:cNvPr id="16" name="Text Box 3"/>
          <p:cNvSpPr txBox="1">
            <a:spLocks noChangeArrowheads="1"/>
          </p:cNvSpPr>
          <p:nvPr/>
        </p:nvSpPr>
        <p:spPr bwMode="auto">
          <a:xfrm>
            <a:off x="8760296" y="1196752"/>
            <a:ext cx="33843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8616280" y="1052736"/>
            <a:ext cx="0" cy="55542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括号匹配</a:t>
            </a:r>
            <a:r>
              <a:rPr lang="zh-CN" altLang="en-US" dirty="0" smtClean="0"/>
              <a:t>问题</a:t>
            </a:r>
            <a:endParaRPr lang="zh-CN" altLang="en-US" dirty="0"/>
          </a:p>
        </p:txBody>
      </p:sp>
      <p:sp>
        <p:nvSpPr>
          <p:cNvPr id="113667" name="Rectangle 3"/>
          <p:cNvSpPr>
            <a:spLocks noGrp="1" noChangeArrowheads="1"/>
          </p:cNvSpPr>
          <p:nvPr>
            <p:ph idx="1"/>
          </p:nvPr>
        </p:nvSpPr>
        <p:spPr>
          <a:xfrm>
            <a:off x="838200" y="983778"/>
            <a:ext cx="5329808" cy="5193185"/>
          </a:xfrm>
        </p:spPr>
        <p:txBody>
          <a:bodyPr/>
          <a:lstStyle/>
          <a:p>
            <a:pPr marL="0" indent="0" eaLnBrk="1" hangingPunct="1"/>
            <a:endParaRPr lang="en-US" altLang="zh-CN" dirty="0" smtClean="0"/>
          </a:p>
          <a:p>
            <a:pPr marL="0" indent="0" eaLnBrk="1" hangingPunct="1"/>
            <a:r>
              <a:rPr lang="zh-CN" altLang="en-US" sz="2600" dirty="0"/>
              <a:t>假设一个算术表达式包括圆括号、方括号和花括号，编写一个函数判断表达式中括号是否正确配对。</a:t>
            </a:r>
          </a:p>
          <a:p>
            <a:pPr marL="0" indent="0" eaLnBrk="1" hangingPunct="1"/>
            <a:r>
              <a:rPr lang="zh-CN" altLang="en-US" dirty="0" smtClean="0">
                <a:solidFill>
                  <a:schemeClr val="tx2"/>
                </a:solidFill>
              </a:rPr>
              <a:t>例如</a:t>
            </a:r>
            <a:r>
              <a:rPr lang="zh-CN" altLang="en-US" dirty="0" smtClean="0"/>
              <a:t>：</a:t>
            </a:r>
          </a:p>
          <a:p>
            <a:pPr marL="0" indent="0" eaLnBrk="1" hangingPunct="1">
              <a:buNone/>
            </a:pPr>
            <a:r>
              <a:rPr lang="zh-CN" altLang="en-US" dirty="0" smtClean="0"/>
              <a:t>		 </a:t>
            </a:r>
            <a:r>
              <a:rPr lang="en-US" altLang="zh-CN" dirty="0" smtClean="0"/>
              <a:t>{ [ ( (  ) ) ] }</a:t>
            </a:r>
          </a:p>
          <a:p>
            <a:pPr marL="0" indent="0" eaLnBrk="1" hangingPunct="1">
              <a:buNone/>
            </a:pPr>
            <a:r>
              <a:rPr lang="en-US" altLang="zh-CN" dirty="0" smtClean="0"/>
              <a:t>	 	 ( ( ) ) ) a b c { [ ] }</a:t>
            </a:r>
          </a:p>
          <a:p>
            <a:pPr marL="0" indent="0" eaLnBrk="1" hangingPunct="1">
              <a:buNone/>
            </a:pPr>
            <a:r>
              <a:rPr lang="en-US" altLang="zh-CN" dirty="0" smtClean="0"/>
              <a:t>		 ( ( ) ( ) a b c { [ ] }</a:t>
            </a:r>
          </a:p>
          <a:p>
            <a:pPr marL="0" indent="0" eaLnBrk="1" hangingPunct="1">
              <a:buNone/>
            </a:pPr>
            <a:r>
              <a:rPr lang="en-US" altLang="zh-CN" b="0" dirty="0" smtClean="0"/>
              <a:t>        </a:t>
            </a:r>
          </a:p>
        </p:txBody>
      </p:sp>
      <p:sp>
        <p:nvSpPr>
          <p:cNvPr id="113670" name="Rectangle 6"/>
          <p:cNvSpPr>
            <a:spLocks noChangeArrowheads="1"/>
          </p:cNvSpPr>
          <p:nvPr/>
        </p:nvSpPr>
        <p:spPr bwMode="auto">
          <a:xfrm>
            <a:off x="6815139"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113671" name="Rectangle 7"/>
          <p:cNvSpPr>
            <a:spLocks noChangeArrowheads="1"/>
          </p:cNvSpPr>
          <p:nvPr/>
        </p:nvSpPr>
        <p:spPr bwMode="auto">
          <a:xfrm>
            <a:off x="6815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113672" name="Rectangle 8"/>
          <p:cNvSpPr>
            <a:spLocks noChangeArrowheads="1"/>
          </p:cNvSpPr>
          <p:nvPr/>
        </p:nvSpPr>
        <p:spPr bwMode="auto">
          <a:xfrm>
            <a:off x="6815139"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113673" name="Rectangle 9"/>
          <p:cNvSpPr>
            <a:spLocks noChangeArrowheads="1"/>
          </p:cNvSpPr>
          <p:nvPr/>
        </p:nvSpPr>
        <p:spPr bwMode="auto">
          <a:xfrm>
            <a:off x="6815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113674" name="Rectangle 10"/>
          <p:cNvSpPr>
            <a:spLocks noChangeArrowheads="1"/>
          </p:cNvSpPr>
          <p:nvPr/>
        </p:nvSpPr>
        <p:spPr bwMode="auto">
          <a:xfrm>
            <a:off x="6815139"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113675" name="Rectangle 11"/>
          <p:cNvSpPr>
            <a:spLocks noChangeArrowheads="1"/>
          </p:cNvSpPr>
          <p:nvPr/>
        </p:nvSpPr>
        <p:spPr bwMode="auto">
          <a:xfrm>
            <a:off x="6815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13676" name="Rectangle 12"/>
          <p:cNvSpPr>
            <a:spLocks noChangeArrowheads="1"/>
          </p:cNvSpPr>
          <p:nvPr/>
        </p:nvSpPr>
        <p:spPr bwMode="auto">
          <a:xfrm>
            <a:off x="6815139"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3677" name="Rectangle 13"/>
          <p:cNvSpPr>
            <a:spLocks noChangeArrowheads="1"/>
          </p:cNvSpPr>
          <p:nvPr/>
        </p:nvSpPr>
        <p:spPr bwMode="auto">
          <a:xfrm>
            <a:off x="6815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9264650" y="3206750"/>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9678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9696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9696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9696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9191626"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1558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算法思想</a:t>
            </a:r>
          </a:p>
        </p:txBody>
      </p:sp>
      <p:sp>
        <p:nvSpPr>
          <p:cNvPr id="38914" name="Rectangle 2"/>
          <p:cNvSpPr>
            <a:spLocks noGrp="1" noChangeArrowheads="1"/>
          </p:cNvSpPr>
          <p:nvPr>
            <p:ph idx="1"/>
          </p:nvPr>
        </p:nvSpPr>
        <p:spPr>
          <a:xfrm>
            <a:off x="263352" y="1153765"/>
            <a:ext cx="10515600" cy="5052219"/>
          </a:xfrm>
        </p:spPr>
        <p:txBody>
          <a:bodyPr>
            <a:normAutofit/>
          </a:bodyPr>
          <a:lstStyle/>
          <a:p>
            <a:pPr marL="0" indent="0" eaLnBrk="1" hangingPunct="1"/>
            <a:r>
              <a:rPr lang="zh-CN" altLang="en-US" sz="3200" smtClean="0"/>
              <a:t>循环</a:t>
            </a:r>
            <a:r>
              <a:rPr lang="zh-CN" altLang="en-US" sz="3200" dirty="0" smtClean="0"/>
              <a:t>：自左向右扫描</a:t>
            </a:r>
            <a:r>
              <a:rPr lang="zh-CN" altLang="en-US" sz="3200" smtClean="0"/>
              <a:t>表达式串</a:t>
            </a:r>
            <a:endParaRPr lang="zh-CN" altLang="en-US" sz="3200" dirty="0" smtClean="0"/>
          </a:p>
          <a:p>
            <a:pPr lvl="1" eaLnBrk="1" hangingPunct="1">
              <a:buSzTx/>
              <a:buFont typeface="Wingdings" panose="05000000000000000000" pitchFamily="2" charset="2"/>
              <a:buNone/>
            </a:pPr>
            <a:r>
              <a:rPr lang="en-US" altLang="zh-CN" sz="2800" dirty="0" smtClean="0"/>
              <a:t>1.1 </a:t>
            </a:r>
            <a:r>
              <a:rPr lang="zh-CN" altLang="en-US" sz="2800" dirty="0" smtClean="0"/>
              <a:t>当遇到左括号，左括号进栈；</a:t>
            </a:r>
          </a:p>
          <a:p>
            <a:pPr lvl="1" eaLnBrk="1" hangingPunct="1">
              <a:buSzTx/>
              <a:buFont typeface="Wingdings" panose="05000000000000000000" pitchFamily="2" charset="2"/>
              <a:buNone/>
            </a:pPr>
            <a:r>
              <a:rPr lang="en-US" altLang="zh-CN" sz="2800" dirty="0" smtClean="0"/>
              <a:t>1.2 </a:t>
            </a:r>
            <a:r>
              <a:rPr lang="zh-CN" altLang="en-US" sz="2800" dirty="0" smtClean="0"/>
              <a:t>当遇到右括号，比较当前栈顶（左）括号是否与</a:t>
            </a:r>
            <a:r>
              <a:rPr lang="zh-CN" altLang="en-US" sz="2800" smtClean="0"/>
              <a:t>之配对</a:t>
            </a:r>
            <a:endParaRPr lang="zh-CN" altLang="en-US" sz="2800" dirty="0" smtClean="0"/>
          </a:p>
          <a:p>
            <a:pPr lvl="2" eaLnBrk="1" hangingPunct="1">
              <a:buSzTx/>
              <a:buFont typeface="Wingdings" panose="05000000000000000000" pitchFamily="2" charset="2"/>
              <a:buNone/>
            </a:pPr>
            <a:r>
              <a:rPr lang="zh-CN" altLang="en-US" sz="2400" dirty="0" smtClean="0"/>
              <a:t> 若配对，则出栈并继续扫描下一字符；</a:t>
            </a:r>
          </a:p>
          <a:p>
            <a:pPr lvl="2" eaLnBrk="1" hangingPunct="1">
              <a:buSzTx/>
              <a:buFont typeface="Wingdings" panose="05000000000000000000" pitchFamily="2" charset="2"/>
              <a:buNone/>
            </a:pPr>
            <a:r>
              <a:rPr lang="zh-CN" altLang="en-US" sz="2400" dirty="0" smtClean="0"/>
              <a:t> 若不配对，则左右括号出现次序不正确；</a:t>
            </a:r>
          </a:p>
          <a:p>
            <a:pPr lvl="2" eaLnBrk="1" hangingPunct="1">
              <a:buSzTx/>
              <a:buFont typeface="Wingdings" panose="05000000000000000000" pitchFamily="2" charset="2"/>
              <a:buNone/>
            </a:pPr>
            <a:r>
              <a:rPr lang="zh-CN" altLang="en-US" sz="2400" dirty="0" smtClean="0"/>
              <a:t> 若栈空，则右括号多于左括号；</a:t>
            </a:r>
          </a:p>
          <a:p>
            <a:pPr marL="0" indent="0" eaLnBrk="1" hangingPunct="1"/>
            <a:r>
              <a:rPr lang="zh-CN" altLang="en-US" sz="3200" smtClean="0"/>
              <a:t>扫描结束后</a:t>
            </a:r>
            <a:endParaRPr lang="zh-CN" altLang="en-US" sz="3200" dirty="0" smtClean="0"/>
          </a:p>
          <a:p>
            <a:pPr marL="0" indent="0" eaLnBrk="1" hangingPunct="1">
              <a:buNone/>
            </a:pPr>
            <a:r>
              <a:rPr lang="zh-CN" altLang="en-US" dirty="0" smtClean="0"/>
              <a:t>	若栈非空，则左括号多于右括号；</a:t>
            </a:r>
          </a:p>
          <a:p>
            <a:pPr marL="0" indent="0" eaLnBrk="1" hangingPunct="1">
              <a:buNone/>
            </a:pPr>
            <a:r>
              <a:rPr lang="zh-CN" altLang="en-US" dirty="0" smtClean="0"/>
              <a:t>	若栈为空，则左右括号配对。</a:t>
            </a:r>
          </a:p>
        </p:txBody>
      </p:sp>
      <p:sp>
        <p:nvSpPr>
          <p:cNvPr id="4" name="Rectangle 6"/>
          <p:cNvSpPr>
            <a:spLocks noChangeArrowheads="1"/>
          </p:cNvSpPr>
          <p:nvPr/>
        </p:nvSpPr>
        <p:spPr bwMode="auto">
          <a:xfrm>
            <a:off x="10128449" y="1160512"/>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5" name="Rectangle 7"/>
          <p:cNvSpPr>
            <a:spLocks noChangeArrowheads="1"/>
          </p:cNvSpPr>
          <p:nvPr/>
        </p:nvSpPr>
        <p:spPr bwMode="auto">
          <a:xfrm>
            <a:off x="10128448" y="1808212"/>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6" name="Rectangle 8"/>
          <p:cNvSpPr>
            <a:spLocks noChangeArrowheads="1"/>
          </p:cNvSpPr>
          <p:nvPr/>
        </p:nvSpPr>
        <p:spPr bwMode="auto">
          <a:xfrm>
            <a:off x="10128449" y="2492425"/>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7" name="Rectangle 9"/>
          <p:cNvSpPr>
            <a:spLocks noChangeArrowheads="1"/>
          </p:cNvSpPr>
          <p:nvPr/>
        </p:nvSpPr>
        <p:spPr bwMode="auto">
          <a:xfrm>
            <a:off x="10128448" y="3140125"/>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8" name="Rectangle 10"/>
          <p:cNvSpPr>
            <a:spLocks noChangeArrowheads="1"/>
          </p:cNvSpPr>
          <p:nvPr/>
        </p:nvSpPr>
        <p:spPr bwMode="auto">
          <a:xfrm>
            <a:off x="10128449" y="3789412"/>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9" name="Rectangle 11"/>
          <p:cNvSpPr>
            <a:spLocks noChangeArrowheads="1"/>
          </p:cNvSpPr>
          <p:nvPr/>
        </p:nvSpPr>
        <p:spPr bwMode="auto">
          <a:xfrm>
            <a:off x="10128448" y="4437112"/>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0" name="Rectangle 12"/>
          <p:cNvSpPr>
            <a:spLocks noChangeArrowheads="1"/>
          </p:cNvSpPr>
          <p:nvPr/>
        </p:nvSpPr>
        <p:spPr bwMode="auto">
          <a:xfrm>
            <a:off x="10128449" y="5084812"/>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 name="Rectangle 13"/>
          <p:cNvSpPr>
            <a:spLocks noChangeArrowheads="1"/>
          </p:cNvSpPr>
          <p:nvPr/>
        </p:nvSpPr>
        <p:spPr bwMode="auto">
          <a:xfrm>
            <a:off x="10128448" y="5769025"/>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2" name="Rectangle 15"/>
          <p:cNvSpPr>
            <a:spLocks noChangeArrowheads="1"/>
          </p:cNvSpPr>
          <p:nvPr/>
        </p:nvSpPr>
        <p:spPr bwMode="auto">
          <a:xfrm>
            <a:off x="7968208" y="3510872"/>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3" name="Text Box 16"/>
          <p:cNvSpPr txBox="1">
            <a:spLocks noChangeArrowheads="1"/>
          </p:cNvSpPr>
          <p:nvPr/>
        </p:nvSpPr>
        <p:spPr bwMode="auto">
          <a:xfrm>
            <a:off x="8382546" y="5790522"/>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4" name="Text Box 17"/>
          <p:cNvSpPr txBox="1">
            <a:spLocks noChangeArrowheads="1"/>
          </p:cNvSpPr>
          <p:nvPr/>
        </p:nvSpPr>
        <p:spPr bwMode="auto">
          <a:xfrm>
            <a:off x="8400008" y="5311097"/>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5" name="Text Box 18"/>
          <p:cNvSpPr txBox="1">
            <a:spLocks noChangeArrowheads="1"/>
          </p:cNvSpPr>
          <p:nvPr/>
        </p:nvSpPr>
        <p:spPr bwMode="auto">
          <a:xfrm>
            <a:off x="8400008" y="480786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6" name="Text Box 19"/>
          <p:cNvSpPr txBox="1">
            <a:spLocks noChangeArrowheads="1"/>
          </p:cNvSpPr>
          <p:nvPr/>
        </p:nvSpPr>
        <p:spPr bwMode="auto">
          <a:xfrm>
            <a:off x="8400008" y="435066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7895184" y="298858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zh-CN" altLang="en-US" sz="3600" dirty="0">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idx="1"/>
          </p:nvPr>
        </p:nvSpPr>
        <p:spPr/>
        <p:txBody>
          <a:bodyPr/>
          <a:lstStyle/>
          <a:p>
            <a:pPr marL="0" indent="0" eaLnBrk="1" hangingPunct="1">
              <a:buNone/>
            </a:pPr>
            <a:r>
              <a:rPr lang="en-US" altLang="zh-CN" dirty="0"/>
              <a:t> </a:t>
            </a:r>
            <a:r>
              <a:rPr lang="en-US" altLang="zh-CN" dirty="0" smtClean="0"/>
              <a:t>      </a:t>
            </a:r>
            <a:r>
              <a:rPr lang="zh-CN" altLang="en-US" dirty="0" smtClean="0">
                <a:solidFill>
                  <a:srgbClr val="0000FF"/>
                </a:solidFill>
              </a:rPr>
              <a:t>示例</a:t>
            </a:r>
          </a:p>
          <a:p>
            <a:pPr marL="0" indent="0" eaLnBrk="1" hangingPunct="1">
              <a:buNone/>
            </a:pPr>
            <a:r>
              <a:rPr lang="zh-CN" altLang="en-US" dirty="0" smtClean="0"/>
              <a:t>                 </a:t>
            </a:r>
            <a:r>
              <a:rPr lang="en-US" altLang="zh-CN" dirty="0" smtClean="0"/>
              <a:t>3+</a:t>
            </a:r>
            <a:r>
              <a:rPr lang="en-US" altLang="zh-CN" u="sng" dirty="0" smtClean="0"/>
              <a:t>4*5</a:t>
            </a:r>
          </a:p>
          <a:p>
            <a:pPr marL="0" indent="0" eaLnBrk="1" hangingPunct="1">
              <a:buNone/>
            </a:pPr>
            <a:r>
              <a:rPr lang="en-US" altLang="zh-CN" dirty="0" smtClean="0"/>
              <a:t>                  </a:t>
            </a:r>
            <a:r>
              <a:rPr lang="en-US" altLang="zh-CN" u="sng" dirty="0" smtClean="0"/>
              <a:t>     ① </a:t>
            </a:r>
          </a:p>
          <a:p>
            <a:pPr marL="0" indent="0" eaLnBrk="1" hangingPunct="1">
              <a:buNone/>
            </a:pPr>
            <a:r>
              <a:rPr lang="en-US" altLang="zh-CN" dirty="0" smtClean="0"/>
              <a:t>                  ②</a:t>
            </a:r>
          </a:p>
        </p:txBody>
      </p:sp>
      <p:sp>
        <p:nvSpPr>
          <p:cNvPr id="399364" name="Rectangle 4"/>
          <p:cNvSpPr>
            <a:spLocks noGrp="1" noChangeArrowheads="1"/>
          </p:cNvSpPr>
          <p:nvPr>
            <p:ph sz="half" idx="4294967295"/>
          </p:nvPr>
        </p:nvSpPr>
        <p:spPr>
          <a:xfrm>
            <a:off x="6312024" y="1565568"/>
            <a:ext cx="3021012" cy="2043112"/>
          </a:xfrm>
        </p:spPr>
        <p:txBody>
          <a:bodyPr/>
          <a:lstStyle/>
          <a:p>
            <a:pPr marL="0" indent="0" eaLnBrk="1" hangingPunct="1">
              <a:buNone/>
            </a:pPr>
            <a:r>
              <a:rPr kumimoji="1" lang="en-US" altLang="zh-CN" dirty="0" smtClean="0"/>
              <a:t> </a:t>
            </a:r>
            <a:r>
              <a:rPr kumimoji="1" lang="zh-CN" altLang="en-US" dirty="0" smtClean="0"/>
              <a:t>运算符</a:t>
            </a:r>
            <a:r>
              <a:rPr kumimoji="1" lang="zh-CN" altLang="en-US" dirty="0" smtClean="0">
                <a:solidFill>
                  <a:srgbClr val="0000CC"/>
                </a:solidFill>
              </a:rPr>
              <a:t>优先级</a:t>
            </a:r>
          </a:p>
          <a:p>
            <a:pPr marL="0" indent="0" eaLnBrk="1" hangingPunct="1">
              <a:buNone/>
            </a:pPr>
            <a:r>
              <a:rPr kumimoji="1" lang="zh-CN" altLang="en-US" dirty="0" smtClean="0"/>
              <a:t>    </a:t>
            </a:r>
            <a:r>
              <a:rPr kumimoji="1" lang="en-US" altLang="zh-CN" dirty="0" smtClean="0"/>
              <a:t>#       +-       */</a:t>
            </a:r>
          </a:p>
        </p:txBody>
      </p:sp>
      <p:sp>
        <p:nvSpPr>
          <p:cNvPr id="399365" name="Rectangle 5"/>
          <p:cNvSpPr>
            <a:spLocks noChangeArrowheads="1"/>
          </p:cNvSpPr>
          <p:nvPr/>
        </p:nvSpPr>
        <p:spPr bwMode="auto">
          <a:xfrm>
            <a:off x="6527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2640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232" y="3816746"/>
            <a:ext cx="1800893" cy="180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7464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8472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565568"/>
            <a:ext cx="1584176" cy="1606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effectLst/>
                <a:ea typeface="楷体_GB2312" pitchFamily="49" charset="-122"/>
              </a:rPr>
              <a:t>算术表达式</a:t>
            </a:r>
          </a:p>
        </p:txBody>
      </p:sp>
      <p:sp>
        <p:nvSpPr>
          <p:cNvPr id="400387" name="Text Box 3"/>
          <p:cNvSpPr txBox="1">
            <a:spLocks noChangeArrowheads="1"/>
          </p:cNvSpPr>
          <p:nvPr/>
        </p:nvSpPr>
        <p:spPr bwMode="auto">
          <a:xfrm>
            <a:off x="2063750" y="3635376"/>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2625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21351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4872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73929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3719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4800601"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4872039"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7319964" y="469741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2206626" y="470376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314325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588010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8328025"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5087939" y="1038226"/>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2208214" y="1484314"/>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5083175" y="1038226"/>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5083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5092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pic>
        <p:nvPicPr>
          <p:cNvPr id="4" name="图片 3"/>
          <p:cNvPicPr>
            <a:picLocks noChangeAspect="1"/>
          </p:cNvPicPr>
          <p:nvPr/>
        </p:nvPicPr>
        <p:blipFill>
          <a:blip r:embed="rId2"/>
          <a:stretch>
            <a:fillRect/>
          </a:stretch>
        </p:blipFill>
        <p:spPr>
          <a:xfrm>
            <a:off x="10056814" y="2461620"/>
            <a:ext cx="1868980" cy="23475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fade">
                                      <p:cBhvr>
                                        <p:cTn id="99" dur="500"/>
                                        <p:tgtEl>
                                          <p:spTgt spid="4"/>
                                        </p:tgtEl>
                                      </p:cBhvr>
                                    </p:animEffect>
                                    <p:anim calcmode="lin" valueType="num">
                                      <p:cBhvr>
                                        <p:cTn id="100" dur="500" fill="hold"/>
                                        <p:tgtEl>
                                          <p:spTgt spid="4"/>
                                        </p:tgtEl>
                                        <p:attrNameLst>
                                          <p:attrName>ppt_x</p:attrName>
                                        </p:attrNameLst>
                                      </p:cBhvr>
                                      <p:tavLst>
                                        <p:tav tm="0">
                                          <p:val>
                                            <p:strVal val="#ppt_x"/>
                                          </p:val>
                                        </p:tav>
                                        <p:tav tm="100000">
                                          <p:val>
                                            <p:strVal val="#ppt_x"/>
                                          </p:val>
                                        </p:tav>
                                      </p:tavLst>
                                    </p:anim>
                                    <p:anim calcmode="lin" valueType="num">
                                      <p:cBhvr>
                                        <p:cTn id="10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1744664" y="764704"/>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dirty="0">
                <a:solidFill>
                  <a:srgbClr val="0000CC"/>
                </a:solidFill>
                <a:latin typeface="Tahoma" panose="020B0604030504040204" pitchFamily="34" charset="0"/>
              </a:rPr>
              <a:t>		</a:t>
            </a:r>
            <a:r>
              <a:rPr lang="zh-CN" altLang="en-US" dirty="0">
                <a:solidFill>
                  <a:srgbClr val="0000CC"/>
                </a:solidFill>
                <a:latin typeface="Tahoma" panose="020B0604030504040204" pitchFamily="34" charset="0"/>
              </a:rPr>
              <a:t>中缀表达式 </a:t>
            </a:r>
            <a:endParaRPr lang="en-US" altLang="zh-CN" dirty="0">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dirty="0"/>
              <a:t> 运算符在两个操作数的中间</a:t>
            </a:r>
            <a:endParaRPr lang="en-US" altLang="zh-CN" sz="2400" dirty="0"/>
          </a:p>
          <a:p>
            <a:pPr lvl="4" eaLnBrk="1" hangingPunct="1">
              <a:spcBef>
                <a:spcPts val="600"/>
              </a:spcBef>
              <a:buSzTx/>
              <a:buFont typeface="Wingdings" panose="05000000000000000000" pitchFamily="2" charset="2"/>
              <a:buChar char="p"/>
            </a:pPr>
            <a:r>
              <a:rPr lang="zh-CN" altLang="en-US" sz="2400" dirty="0"/>
              <a:t> 需要括号改变优先级，例如</a:t>
            </a:r>
            <a:endParaRPr lang="en-US" altLang="zh-CN" sz="2400" dirty="0"/>
          </a:p>
          <a:p>
            <a:pPr eaLnBrk="1" hangingPunct="1">
              <a:spcBef>
                <a:spcPts val="600"/>
              </a:spcBef>
              <a:buClr>
                <a:schemeClr val="accent2"/>
              </a:buClr>
              <a:buSzPct val="80000"/>
            </a:pPr>
            <a:r>
              <a:rPr lang="en-US" altLang="zh-CN" sz="3200" dirty="0">
                <a:latin typeface="Tahoma" panose="020B0604030504040204" pitchFamily="34" charset="0"/>
              </a:rPr>
              <a:t>	  </a:t>
            </a:r>
          </a:p>
          <a:p>
            <a:pPr eaLnBrk="1" hangingPunct="1">
              <a:spcBef>
                <a:spcPts val="600"/>
              </a:spcBef>
              <a:buClr>
                <a:schemeClr val="accent2"/>
              </a:buClr>
              <a:buSzPct val="80000"/>
            </a:pPr>
            <a:endParaRPr lang="en-US" altLang="zh-CN" sz="1000" dirty="0">
              <a:latin typeface="Tahoma" panose="020B0604030504040204" pitchFamily="34" charset="0"/>
            </a:endParaRPr>
          </a:p>
          <a:p>
            <a:pPr eaLnBrk="1" hangingPunct="1">
              <a:spcBef>
                <a:spcPts val="600"/>
              </a:spcBef>
              <a:buClr>
                <a:schemeClr val="accent2"/>
              </a:buClr>
              <a:buSzPct val="80000"/>
            </a:pPr>
            <a:r>
              <a:rPr lang="en-US" altLang="zh-CN" sz="3200" dirty="0">
                <a:latin typeface="Tahoma" panose="020B0604030504040204" pitchFamily="34" charset="0"/>
              </a:rPr>
              <a:t>		</a:t>
            </a:r>
          </a:p>
          <a:p>
            <a:pPr eaLnBrk="1" hangingPunct="1">
              <a:spcBef>
                <a:spcPts val="600"/>
              </a:spcBef>
              <a:buClr>
                <a:schemeClr val="accent2"/>
              </a:buClr>
              <a:buSzPct val="80000"/>
            </a:pPr>
            <a:r>
              <a:rPr lang="en-US" altLang="zh-CN" dirty="0">
                <a:solidFill>
                  <a:srgbClr val="0000CC"/>
                </a:solidFill>
                <a:latin typeface="Tahoma" panose="020B0604030504040204" pitchFamily="34" charset="0"/>
              </a:rPr>
              <a:t>		</a:t>
            </a:r>
            <a:r>
              <a:rPr lang="zh-CN" altLang="en-US" dirty="0">
                <a:solidFill>
                  <a:srgbClr val="0000CC"/>
                </a:solidFill>
                <a:latin typeface="Tahoma" panose="020B0604030504040204" pitchFamily="34" charset="0"/>
              </a:rPr>
              <a:t>后缀表达式</a:t>
            </a:r>
            <a:endParaRPr lang="en-US" altLang="zh-CN" dirty="0">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dirty="0"/>
              <a:t>操作符在两个操作数的后面，严格从左向右进行</a:t>
            </a:r>
            <a:endParaRPr lang="en-US" altLang="zh-CN" sz="2400" dirty="0"/>
          </a:p>
          <a:p>
            <a:pPr lvl="4" eaLnBrk="1" hangingPunct="1">
              <a:spcBef>
                <a:spcPts val="600"/>
              </a:spcBef>
              <a:buSzTx/>
              <a:buFont typeface="Wingdings" panose="05000000000000000000" pitchFamily="2" charset="2"/>
              <a:buChar char="p"/>
            </a:pPr>
            <a:r>
              <a:rPr lang="zh-CN" altLang="en-US" sz="2400" dirty="0"/>
              <a:t>后缀操作数的顺序同于中缀；</a:t>
            </a:r>
            <a:r>
              <a:rPr lang="zh-CN" altLang="en-US" sz="2400" dirty="0">
                <a:solidFill>
                  <a:srgbClr val="FF0000"/>
                </a:solidFill>
              </a:rPr>
              <a:t>操作符的顺序就是表达式计算的顺序</a:t>
            </a:r>
            <a:r>
              <a:rPr lang="zh-CN" altLang="en-US" sz="2400" dirty="0"/>
              <a:t>，完全不需要括号。例如</a:t>
            </a:r>
            <a:endParaRPr lang="en-US" altLang="zh-CN" sz="2400" dirty="0"/>
          </a:p>
          <a:p>
            <a:pPr lvl="4" eaLnBrk="1" hangingPunct="1">
              <a:spcBef>
                <a:spcPts val="600"/>
              </a:spcBef>
              <a:buSzTx/>
              <a:buFont typeface="Wingdings" panose="05000000000000000000" pitchFamily="2" charset="2"/>
              <a:buChar char="p"/>
            </a:pPr>
            <a:endParaRPr lang="en-US" altLang="zh-CN" sz="2400" dirty="0"/>
          </a:p>
          <a:p>
            <a:pPr lvl="4" eaLnBrk="1" hangingPunct="1">
              <a:spcBef>
                <a:spcPts val="600"/>
              </a:spcBef>
              <a:buSzTx/>
              <a:buFont typeface="Wingdings" panose="05000000000000000000" pitchFamily="2" charset="2"/>
              <a:buChar char="p"/>
            </a:pPr>
            <a:endParaRPr lang="en-US" altLang="zh-CN" sz="2400" dirty="0"/>
          </a:p>
          <a:p>
            <a:pPr lvl="4" eaLnBrk="1" hangingPunct="1">
              <a:spcBef>
                <a:spcPts val="600"/>
              </a:spcBef>
              <a:buSzTx/>
              <a:buFont typeface="Wingdings" panose="05000000000000000000" pitchFamily="2" charset="2"/>
              <a:buChar char="p"/>
            </a:pPr>
            <a:r>
              <a:rPr lang="zh-CN" altLang="en-US" sz="2400" dirty="0"/>
              <a:t>因此，后缀表达式适合用来计算表达式的值</a:t>
            </a:r>
            <a:endParaRPr lang="en-US" altLang="zh-CN" sz="2400" dirty="0"/>
          </a:p>
          <a:p>
            <a:pPr eaLnBrk="1" hangingPunct="1">
              <a:spcAft>
                <a:spcPct val="100000"/>
              </a:spcAft>
              <a:buClr>
                <a:schemeClr val="accent2"/>
              </a:buClr>
              <a:buSzPct val="80000"/>
            </a:pPr>
            <a:r>
              <a:rPr lang="en-US" altLang="zh-CN" dirty="0">
                <a:latin typeface="Tahoma" panose="020B0604030504040204" pitchFamily="34" charset="0"/>
              </a:rPr>
              <a:t>		</a:t>
            </a:r>
            <a:endParaRPr lang="zh-CN" altLang="en-US" dirty="0">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913" y="317135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4001294" y="2254300"/>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4088606" y="5350570"/>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318742"/>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500" y="4946180"/>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119064"/>
            <a:ext cx="10972800" cy="1143000"/>
          </a:xfrm>
        </p:spPr>
        <p:txBody>
          <a:bodyPr/>
          <a:lstStyle/>
          <a:p>
            <a:r>
              <a:rPr lang="zh-CN" altLang="en-US" sz="3200" dirty="0"/>
              <a:t>本章内容</a:t>
            </a:r>
          </a:p>
        </p:txBody>
      </p:sp>
      <p:sp>
        <p:nvSpPr>
          <p:cNvPr id="12291"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229475"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6291264"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表达式计算</a:t>
            </a:r>
            <a:r>
              <a:rPr lang="zh-CN" altLang="en-US" sz="3600">
                <a:solidFill>
                  <a:srgbClr val="FF0000"/>
                </a:solidFill>
                <a:effectLst/>
                <a:latin typeface="黑体" panose="02010609060101010101" pitchFamily="49" charset="-122"/>
                <a:ea typeface="黑体" panose="02010609060101010101" pitchFamily="49" charset="-122"/>
              </a:rPr>
              <a:t>步骤</a:t>
            </a:r>
          </a:p>
        </p:txBody>
      </p:sp>
      <p:sp>
        <p:nvSpPr>
          <p:cNvPr id="401412" name="Rectangle 4"/>
          <p:cNvSpPr>
            <a:spLocks noChangeArrowheads="1"/>
          </p:cNvSpPr>
          <p:nvPr/>
        </p:nvSpPr>
        <p:spPr bwMode="auto">
          <a:xfrm>
            <a:off x="3432176" y="2809876"/>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4294189"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5735639" y="1831976"/>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5664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中缀</a:t>
            </a:r>
            <a:r>
              <a:rPr lang="zh-CN" altLang="en-US" sz="3600">
                <a:solidFill>
                  <a:srgbClr val="FF0000"/>
                </a:solidFill>
                <a:effectLst/>
                <a:latin typeface="黑体" panose="02010609060101010101" pitchFamily="49" charset="-122"/>
                <a:ea typeface="黑体" panose="02010609060101010101" pitchFamily="49" charset="-122"/>
              </a:rPr>
              <a:t>转换</a:t>
            </a:r>
            <a:r>
              <a:rPr lang="zh-CN" altLang="en-US" sz="360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idx="1"/>
          </p:nvPr>
        </p:nvSpPr>
        <p:spPr/>
        <p:txBody>
          <a:bodyPr/>
          <a:lstStyle/>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02437" name="Text Box 5"/>
          <p:cNvSpPr txBox="1">
            <a:spLocks noChangeArrowheads="1"/>
          </p:cNvSpPr>
          <p:nvPr/>
        </p:nvSpPr>
        <p:spPr bwMode="auto">
          <a:xfrm>
            <a:off x="2424114" y="3500439"/>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284539"/>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2927351" y="4581526"/>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2711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2855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2" name="下箭头 1"/>
          <p:cNvSpPr/>
          <p:nvPr/>
        </p:nvSpPr>
        <p:spPr>
          <a:xfrm>
            <a:off x="4511824" y="1628800"/>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算符</a:t>
            </a:r>
            <a:r>
              <a:rPr lang="zh-CN" altLang="en-US" sz="3200">
                <a:solidFill>
                  <a:srgbClr val="FF0000"/>
                </a:solidFill>
                <a:effectLst/>
                <a:latin typeface="黑体" panose="02010609060101010101" pitchFamily="49" charset="-122"/>
                <a:ea typeface="黑体" panose="02010609060101010101" pitchFamily="49" charset="-122"/>
              </a:rPr>
              <a:t>优先级</a:t>
            </a:r>
            <a:r>
              <a:rPr lang="zh-CN" altLang="en-US" sz="320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1992314"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dirty="0">
                <a:latin typeface="Calibri" panose="020F0502020204030204" pitchFamily="34" charset="0"/>
              </a:rPr>
              <a:t>     </a:t>
            </a:r>
            <a:r>
              <a:rPr kumimoji="0" lang="en-US" altLang="zh-CN" sz="3600" b="0" dirty="0">
                <a:latin typeface="Calibri" panose="020F0502020204030204" pitchFamily="34" charset="0"/>
              </a:rPr>
              <a:t> </a:t>
            </a:r>
            <a:r>
              <a:rPr kumimoji="0" lang="en-US" altLang="zh-CN" sz="3200" dirty="0" smtClean="0">
                <a:latin typeface="Calibri" panose="020F0502020204030204" pitchFamily="34" charset="0"/>
              </a:rPr>
              <a:t>     </a:t>
            </a:r>
            <a:r>
              <a:rPr kumimoji="0" lang="zh-CN" altLang="en-US" sz="3200" dirty="0">
                <a:latin typeface="Calibri" panose="020F0502020204030204" pitchFamily="34" charset="0"/>
              </a:rPr>
              <a:t>运算符和分界符统称为</a:t>
            </a:r>
            <a:r>
              <a:rPr kumimoji="0" lang="zh-CN" altLang="en-US" sz="3200" dirty="0">
                <a:solidFill>
                  <a:srgbClr val="0000CC"/>
                </a:solidFill>
                <a:latin typeface="Calibri" panose="020F0502020204030204" pitchFamily="34" charset="0"/>
              </a:rPr>
              <a:t>算符</a:t>
            </a:r>
          </a:p>
          <a:p>
            <a:pPr eaLnBrk="1" hangingPunct="1">
              <a:spcBef>
                <a:spcPct val="40000"/>
              </a:spcBef>
            </a:pPr>
            <a:r>
              <a:rPr kumimoji="0" lang="zh-CN" altLang="en-US" sz="3200" dirty="0">
                <a:latin typeface="Calibri" panose="020F0502020204030204" pitchFamily="34" charset="0"/>
              </a:rPr>
              <a:t>             </a:t>
            </a:r>
            <a:r>
              <a:rPr kumimoji="0" lang="zh-CN" altLang="en-US" sz="3200" dirty="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708301"/>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9019342" y="1628800"/>
            <a:ext cx="677108"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8832850" y="5084788"/>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8904288" y="4983189"/>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7824788" y="5084788"/>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6600826" y="5561038"/>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7248526" y="5949975"/>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1" end="1"/>
                                            </p:txEl>
                                          </p:spTgt>
                                        </p:tgtEl>
                                        <p:attrNameLst>
                                          <p:attrName>style.visibility</p:attrName>
                                        </p:attrNameLst>
                                      </p:cBhvr>
                                      <p:to>
                                        <p:strVal val="visible"/>
                                      </p:to>
                                    </p:set>
                                    <p:animEffect transition="in" filter="checkerboard(across)">
                                      <p:cBhvr>
                                        <p:cTn id="7" dur="500"/>
                                        <p:tgtEl>
                                          <p:spTgt spid="404485">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中缀</a:t>
            </a:r>
            <a:r>
              <a:rPr lang="zh-CN" altLang="en-US" sz="3200">
                <a:solidFill>
                  <a:srgbClr val="FF0000"/>
                </a:solidFill>
                <a:effectLst/>
                <a:latin typeface="黑体" panose="02010609060101010101" pitchFamily="49" charset="-122"/>
                <a:ea typeface="黑体" panose="02010609060101010101" pitchFamily="49" charset="-122"/>
              </a:rPr>
              <a:t>转换</a:t>
            </a:r>
            <a:r>
              <a:rPr lang="zh-CN" altLang="en-US" sz="3200">
                <a:solidFill>
                  <a:schemeClr val="tx1"/>
                </a:solidFill>
                <a:effectLst/>
                <a:latin typeface="黑体" panose="02010609060101010101" pitchFamily="49" charset="-122"/>
                <a:ea typeface="黑体" panose="02010609060101010101" pitchFamily="49" charset="-122"/>
              </a:rPr>
              <a:t>后缀</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idx="1"/>
          </p:nvPr>
        </p:nvSpPr>
        <p:spPr>
          <a:xfrm>
            <a:off x="623392" y="983778"/>
            <a:ext cx="10515600" cy="5193185"/>
          </a:xfrm>
          <a:noFill/>
        </p:spPr>
        <p:txBody>
          <a:bodyPr>
            <a:normAutofit fontScale="92500" lnSpcReduction="10000"/>
          </a:bodyPr>
          <a:lstStyle/>
          <a:p>
            <a:pPr marL="0" indent="0" eaLnBrk="1" hangingPunct="1">
              <a:buNone/>
            </a:pPr>
            <a:r>
              <a:rPr lang="en-US" altLang="zh-CN" dirty="0" smtClean="0"/>
              <a:t>       </a:t>
            </a:r>
          </a:p>
          <a:p>
            <a:pPr marL="0" indent="0" eaLnBrk="1" hangingPunct="1">
              <a:buNone/>
            </a:pPr>
            <a:r>
              <a:rPr lang="en-US" altLang="zh-CN" dirty="0" smtClean="0"/>
              <a:t>1.</a:t>
            </a:r>
            <a:r>
              <a:rPr lang="zh-CN" altLang="en-US" dirty="0" smtClean="0">
                <a:solidFill>
                  <a:srgbClr val="0000FF"/>
                </a:solidFill>
              </a:rPr>
              <a:t>运算符栈</a:t>
            </a:r>
            <a:r>
              <a:rPr lang="en-US" altLang="zh-CN" dirty="0" smtClean="0">
                <a:solidFill>
                  <a:srgbClr val="0000FF"/>
                </a:solidFill>
              </a:rPr>
              <a:t>S</a:t>
            </a:r>
            <a:r>
              <a:rPr lang="zh-CN" altLang="en-US" dirty="0" smtClean="0">
                <a:solidFill>
                  <a:srgbClr val="660066"/>
                </a:solidFill>
              </a:rPr>
              <a:t>初始化</a:t>
            </a:r>
            <a:r>
              <a:rPr lang="zh-CN" altLang="en-US" dirty="0" smtClean="0"/>
              <a:t>为空栈，表达式</a:t>
            </a:r>
            <a:r>
              <a:rPr lang="zh-CN" altLang="en-US" dirty="0" smtClean="0">
                <a:solidFill>
                  <a:srgbClr val="660066"/>
                </a:solidFill>
              </a:rPr>
              <a:t>起始符‘</a:t>
            </a:r>
            <a:r>
              <a:rPr lang="en-US" altLang="zh-CN" dirty="0" smtClean="0">
                <a:solidFill>
                  <a:srgbClr val="660066"/>
                </a:solidFill>
              </a:rPr>
              <a:t>#’</a:t>
            </a:r>
            <a:r>
              <a:rPr lang="zh-CN" altLang="en-US" dirty="0" smtClean="0">
                <a:solidFill>
                  <a:srgbClr val="660066"/>
                </a:solidFill>
              </a:rPr>
              <a:t>入栈</a:t>
            </a:r>
            <a:r>
              <a:rPr lang="zh-CN" altLang="en-US" dirty="0" smtClean="0"/>
              <a:t> </a:t>
            </a:r>
          </a:p>
          <a:p>
            <a:pPr marL="0" indent="0" eaLnBrk="1" hangingPunct="1">
              <a:buNone/>
            </a:pPr>
            <a:r>
              <a:rPr lang="en-US" altLang="zh-CN" dirty="0" smtClean="0"/>
              <a:t>2.</a:t>
            </a:r>
            <a:r>
              <a:rPr lang="en-US" altLang="zh-CN" dirty="0" smtClean="0">
                <a:solidFill>
                  <a:srgbClr val="0000FF"/>
                </a:solidFill>
              </a:rPr>
              <a:t>While</a:t>
            </a:r>
            <a:r>
              <a:rPr lang="en-US" altLang="zh-CN" dirty="0" smtClean="0"/>
              <a:t> (</a:t>
            </a:r>
            <a:r>
              <a:rPr lang="zh-CN" altLang="en-US" dirty="0" smtClean="0"/>
              <a:t>中缀表达式未扫描完</a:t>
            </a:r>
            <a:r>
              <a:rPr lang="en-US" altLang="zh-CN" dirty="0" smtClean="0"/>
              <a:t>)</a:t>
            </a:r>
          </a:p>
          <a:p>
            <a:pPr marL="0" indent="0" eaLnBrk="1" hangingPunct="1">
              <a:buNone/>
            </a:pPr>
            <a:r>
              <a:rPr lang="en-US" altLang="zh-CN" dirty="0" smtClean="0"/>
              <a:t>     </a:t>
            </a:r>
            <a:r>
              <a:rPr lang="zh-CN" altLang="en-US" dirty="0" smtClean="0"/>
              <a:t>依次读入表达式的一个字符； </a:t>
            </a:r>
          </a:p>
          <a:p>
            <a:pPr marL="0" indent="0" eaLnBrk="1" hangingPunct="1">
              <a:buNone/>
            </a:pPr>
            <a:r>
              <a:rPr lang="zh-CN" altLang="en-US" dirty="0" smtClean="0"/>
              <a:t>     ① 若是</a:t>
            </a:r>
            <a:r>
              <a:rPr lang="zh-CN" altLang="en-US" dirty="0" smtClean="0">
                <a:solidFill>
                  <a:srgbClr val="0000FF"/>
                </a:solidFill>
              </a:rPr>
              <a:t>操作数</a:t>
            </a:r>
            <a:r>
              <a:rPr lang="zh-CN" altLang="en-US" dirty="0" smtClean="0"/>
              <a:t>，直接发送给后缀式；</a:t>
            </a:r>
          </a:p>
          <a:p>
            <a:pPr marL="0" indent="0" eaLnBrk="1" hangingPunct="1">
              <a:buNone/>
            </a:pPr>
            <a:r>
              <a:rPr lang="zh-CN" altLang="en-US" dirty="0" smtClean="0"/>
              <a:t>     ② 若是</a:t>
            </a:r>
            <a:r>
              <a:rPr lang="zh-CN" altLang="en-US" dirty="0" smtClean="0">
                <a:solidFill>
                  <a:srgbClr val="0000FF"/>
                </a:solidFill>
              </a:rPr>
              <a:t>运算符</a:t>
            </a:r>
            <a:r>
              <a:rPr lang="en-US" altLang="zh-CN" dirty="0" smtClean="0">
                <a:solidFill>
                  <a:srgbClr val="0000FF"/>
                </a:solidFill>
              </a:rPr>
              <a:t>x2</a:t>
            </a:r>
            <a:r>
              <a:rPr lang="en-US" altLang="zh-CN" dirty="0" smtClean="0"/>
              <a:t>,</a:t>
            </a:r>
            <a:r>
              <a:rPr lang="zh-CN" altLang="en-US" dirty="0" smtClean="0"/>
              <a:t>则与运算符栈中的</a:t>
            </a:r>
            <a:r>
              <a:rPr lang="zh-CN" altLang="en-US" dirty="0" smtClean="0">
                <a:solidFill>
                  <a:srgbClr val="0000FF"/>
                </a:solidFill>
              </a:rPr>
              <a:t>栈顶元素</a:t>
            </a:r>
            <a:r>
              <a:rPr lang="en-US" altLang="zh-CN" i="1" dirty="0" smtClean="0">
                <a:solidFill>
                  <a:srgbClr val="0000FF"/>
                </a:solidFill>
              </a:rPr>
              <a:t>x</a:t>
            </a:r>
            <a:r>
              <a:rPr lang="en-US" altLang="zh-CN" dirty="0" smtClean="0">
                <a:solidFill>
                  <a:srgbClr val="0000FF"/>
                </a:solidFill>
              </a:rPr>
              <a:t>1</a:t>
            </a:r>
          </a:p>
          <a:p>
            <a:pPr marL="0" indent="0" eaLnBrk="1" hangingPunct="1">
              <a:buNone/>
            </a:pPr>
            <a:r>
              <a:rPr lang="en-US" altLang="zh-CN" dirty="0" smtClean="0">
                <a:solidFill>
                  <a:srgbClr val="FF0000"/>
                </a:solidFill>
              </a:rPr>
              <a:t>                </a:t>
            </a:r>
            <a:r>
              <a:rPr lang="zh-CN" altLang="en-US" dirty="0" smtClean="0">
                <a:solidFill>
                  <a:srgbClr val="FF0000"/>
                </a:solidFill>
              </a:rPr>
              <a:t>比较优先级：</a:t>
            </a:r>
            <a:r>
              <a:rPr lang="zh-CN" altLang="en-US" dirty="0" smtClean="0"/>
              <a:t>  </a:t>
            </a:r>
          </a:p>
          <a:p>
            <a:pPr marL="0" indent="0" eaLnBrk="1" hangingPunct="1">
              <a:buNone/>
            </a:pPr>
            <a:r>
              <a:rPr lang="zh-CN" altLang="en-US" dirty="0" smtClean="0"/>
              <a:t>                ‘</a:t>
            </a:r>
            <a:r>
              <a:rPr lang="en-US" altLang="zh-CN" dirty="0" smtClean="0"/>
              <a:t>&gt;’</a:t>
            </a:r>
            <a:r>
              <a:rPr lang="zh-CN" altLang="en-US" dirty="0" smtClean="0"/>
              <a:t>： </a:t>
            </a:r>
            <a:r>
              <a:rPr lang="en-US" altLang="zh-CN" dirty="0" smtClean="0"/>
              <a:t>push(S,x2)</a:t>
            </a:r>
          </a:p>
          <a:p>
            <a:pPr marL="0" indent="0" eaLnBrk="1" hangingPunct="1">
              <a:buNone/>
            </a:pPr>
            <a:r>
              <a:rPr lang="en-US" altLang="zh-CN" dirty="0" smtClean="0"/>
              <a:t>                 ‘&lt;‘</a:t>
            </a:r>
            <a:r>
              <a:rPr lang="zh-CN" altLang="en-US" dirty="0" smtClean="0"/>
              <a:t>： </a:t>
            </a:r>
            <a:r>
              <a:rPr lang="en-US" altLang="zh-CN" dirty="0" smtClean="0"/>
              <a:t>pop(S)</a:t>
            </a:r>
            <a:r>
              <a:rPr lang="zh-CN" altLang="en-US" dirty="0" smtClean="0"/>
              <a:t>并输出到后缀式，</a:t>
            </a:r>
            <a:r>
              <a:rPr lang="zh-CN" altLang="en-US" dirty="0" smtClean="0">
                <a:solidFill>
                  <a:srgbClr val="0000FF"/>
                </a:solidFill>
              </a:rPr>
              <a:t>再转②</a:t>
            </a:r>
            <a:r>
              <a:rPr lang="zh-CN" altLang="en-US" dirty="0" smtClean="0"/>
              <a:t> </a:t>
            </a:r>
          </a:p>
          <a:p>
            <a:pPr marL="0" indent="0" eaLnBrk="1" hangingPunct="1">
              <a:buNone/>
            </a:pPr>
            <a:r>
              <a:rPr lang="zh-CN" altLang="en-US" dirty="0" smtClean="0"/>
              <a:t>                ‘</a:t>
            </a:r>
            <a:r>
              <a:rPr lang="en-US" altLang="zh-CN" dirty="0" smtClean="0"/>
              <a:t>==‘</a:t>
            </a:r>
            <a:r>
              <a:rPr lang="zh-CN" altLang="en-US" dirty="0" smtClean="0"/>
              <a:t>且</a:t>
            </a:r>
            <a:r>
              <a:rPr lang="en-US" altLang="zh-CN" dirty="0" smtClean="0"/>
              <a:t>x1==’(‘ </a:t>
            </a:r>
            <a:r>
              <a:rPr lang="zh-CN" altLang="en-US" dirty="0" smtClean="0"/>
              <a:t>且 </a:t>
            </a:r>
            <a:r>
              <a:rPr lang="en-US" altLang="zh-CN" dirty="0" smtClean="0"/>
              <a:t>x2==’)’</a:t>
            </a:r>
            <a:r>
              <a:rPr lang="zh-CN" altLang="en-US" dirty="0" smtClean="0"/>
              <a:t>：</a:t>
            </a:r>
            <a:r>
              <a:rPr lang="en-US" altLang="zh-CN" dirty="0" smtClean="0"/>
              <a:t>pop(S)</a:t>
            </a:r>
          </a:p>
        </p:txBody>
      </p:sp>
      <p:sp>
        <p:nvSpPr>
          <p:cNvPr id="2" name="矩形 1"/>
          <p:cNvSpPr/>
          <p:nvPr/>
        </p:nvSpPr>
        <p:spPr>
          <a:xfrm>
            <a:off x="8328248" y="1826044"/>
            <a:ext cx="3816424" cy="1754326"/>
          </a:xfrm>
          <a:prstGeom prst="rect">
            <a:avLst/>
          </a:prstGeom>
        </p:spPr>
        <p:txBody>
          <a:bodyPr wrap="square">
            <a:spAutoFit/>
          </a:bodyPr>
          <a:lstStyle/>
          <a:p>
            <a:pPr marL="0" indent="0" eaLnBrk="1" hangingPunct="1">
              <a:lnSpc>
                <a:spcPct val="150000"/>
              </a:lnSpc>
              <a:buNone/>
            </a:pPr>
            <a:r>
              <a:rPr lang="zh-CN" altLang="en-US" sz="2400">
                <a:latin typeface="黑体" panose="02010609060101010101" pitchFamily="49" charset="-122"/>
              </a:rPr>
              <a:t>中缀表达式</a:t>
            </a:r>
            <a:r>
              <a:rPr lang="en-US" altLang="zh-CN" sz="2400"/>
              <a:t>A/(B+C*D)-</a:t>
            </a:r>
            <a:r>
              <a:rPr lang="en-US" altLang="zh-CN" sz="2400" smtClean="0"/>
              <a:t>E</a:t>
            </a:r>
          </a:p>
          <a:p>
            <a:pPr marL="0" indent="0" eaLnBrk="1" hangingPunct="1">
              <a:lnSpc>
                <a:spcPct val="150000"/>
              </a:lnSpc>
              <a:buNone/>
            </a:pPr>
            <a:endParaRPr lang="en-US" altLang="zh-CN" sz="2400"/>
          </a:p>
          <a:p>
            <a:pPr marL="0" indent="0" eaLnBrk="1" hangingPunct="1">
              <a:lnSpc>
                <a:spcPct val="150000"/>
              </a:lnSpc>
              <a:buNone/>
            </a:pPr>
            <a:r>
              <a:rPr lang="zh-CN" altLang="en-US" sz="2400" smtClean="0">
                <a:latin typeface="黑体" panose="02010609060101010101" pitchFamily="49" charset="-122"/>
              </a:rPr>
              <a:t>后缀</a:t>
            </a:r>
            <a:r>
              <a:rPr lang="zh-CN" altLang="en-US" sz="2400">
                <a:latin typeface="黑体" panose="02010609060101010101" pitchFamily="49" charset="-122"/>
              </a:rPr>
              <a:t>表达式</a:t>
            </a:r>
            <a:r>
              <a:rPr lang="en-US" altLang="zh-CN" sz="2400"/>
              <a:t>ABCD*+/E-</a:t>
            </a:r>
            <a:endParaRPr lang="en-US" altLang="zh-CN" sz="2400" dirty="0"/>
          </a:p>
        </p:txBody>
      </p:sp>
      <p:sp>
        <p:nvSpPr>
          <p:cNvPr id="5" name="下箭头 4"/>
          <p:cNvSpPr/>
          <p:nvPr/>
        </p:nvSpPr>
        <p:spPr>
          <a:xfrm>
            <a:off x="10056440" y="2523187"/>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15"/>
          <p:cNvSpPr>
            <a:spLocks noChangeArrowheads="1"/>
          </p:cNvSpPr>
          <p:nvPr/>
        </p:nvSpPr>
        <p:spPr bwMode="auto">
          <a:xfrm>
            <a:off x="9984432" y="4509120"/>
            <a:ext cx="720080" cy="1919386"/>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7" name="TextBox 16"/>
          <p:cNvSpPr txBox="1">
            <a:spLocks noChangeArrowheads="1"/>
          </p:cNvSpPr>
          <p:nvPr/>
        </p:nvSpPr>
        <p:spPr bwMode="auto">
          <a:xfrm>
            <a:off x="9768408" y="4144434"/>
            <a:ext cx="1584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smtClean="0">
                <a:solidFill>
                  <a:srgbClr val="0000CC"/>
                </a:solidFill>
              </a:rPr>
              <a:t>运算符栈</a:t>
            </a:r>
            <a:endParaRPr lang="zh-CN" altLang="en-US" sz="1800">
              <a:solidFill>
                <a:srgbClr val="0000CC"/>
              </a:solidFill>
            </a:endParaRPr>
          </a:p>
        </p:txBody>
      </p:sp>
      <p:cxnSp>
        <p:nvCxnSpPr>
          <p:cNvPr id="4" name="直接连接符 3"/>
          <p:cNvCxnSpPr/>
          <p:nvPr/>
        </p:nvCxnSpPr>
        <p:spPr>
          <a:xfrm>
            <a:off x="8112224"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E</a:t>
            </a:r>
            <a:r>
              <a:rPr lang="zh-CN" altLang="en-US" sz="2400" dirty="0"/>
              <a:t>转换中缀表达式为后缀表达式</a:t>
            </a:r>
          </a:p>
        </p:txBody>
      </p:sp>
      <p:sp>
        <p:nvSpPr>
          <p:cNvPr id="47106" name="内容占位符 2"/>
          <p:cNvSpPr>
            <a:spLocks noGrp="1"/>
          </p:cNvSpPr>
          <p:nvPr>
            <p:ph idx="1"/>
          </p:nvPr>
        </p:nvSpPr>
        <p:spPr>
          <a:xfrm>
            <a:off x="838200" y="851371"/>
            <a:ext cx="10515600" cy="5025901"/>
          </a:xfrm>
        </p:spPr>
        <p:txBody>
          <a:bodyPr>
            <a:noAutofit/>
          </a:bodyPr>
          <a:lstStyle/>
          <a:p>
            <a:pPr marL="0" indent="0">
              <a:lnSpc>
                <a:spcPts val="2000"/>
              </a:lnSpc>
              <a:spcBef>
                <a:spcPts val="0"/>
              </a:spcBef>
              <a:buNone/>
            </a:pP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pPr marL="0" indent="0">
              <a:lnSpc>
                <a:spcPts val="2000"/>
              </a:lnSpc>
              <a:spcBef>
                <a:spcPts val="0"/>
              </a:spcBef>
              <a:buNone/>
            </a:pPr>
            <a:endParaRPr lang="en-US" altLang="zh-CN" sz="1600" dirty="0"/>
          </a:p>
          <a:p>
            <a:pPr marL="0" indent="0">
              <a:lnSpc>
                <a:spcPts val="2600"/>
              </a:lnSpc>
              <a:spcBef>
                <a:spcPts val="0"/>
              </a:spcBef>
              <a:buNone/>
            </a:pPr>
            <a:r>
              <a:rPr lang="en-US" altLang="zh-CN" sz="2400" dirty="0">
                <a:solidFill>
                  <a:srgbClr val="00B050"/>
                </a:solidFill>
              </a:rPr>
              <a:t>A</a:t>
            </a:r>
            <a:r>
              <a:rPr lang="en-US" altLang="zh-CN" sz="2400" dirty="0"/>
              <a:t>/(B+C*D)-E</a:t>
            </a:r>
            <a:r>
              <a:rPr lang="zh-CN" altLang="en-US" sz="2400" dirty="0"/>
              <a:t>＃</a:t>
            </a:r>
            <a:r>
              <a:rPr lang="en-US" altLang="zh-CN" sz="2400" dirty="0"/>
              <a:t>	</a:t>
            </a:r>
            <a:r>
              <a:rPr lang="zh-CN" altLang="en-US" sz="2400" dirty="0" smtClean="0">
                <a:solidFill>
                  <a:srgbClr val="00B050"/>
                </a:solidFill>
              </a:rPr>
              <a:t>＃</a:t>
            </a:r>
            <a:endParaRPr lang="zh-CN" altLang="en-US" sz="2400" dirty="0">
              <a:solidFill>
                <a:srgbClr val="00B050"/>
              </a:solidFill>
            </a:endParaRPr>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a:t>	</a:t>
            </a:r>
            <a:r>
              <a:rPr lang="en-US" altLang="zh-CN" sz="2400" dirty="0" smtClean="0"/>
              <a:t>	A</a:t>
            </a:r>
            <a:endParaRPr lang="en-US" altLang="zh-CN" sz="2400" dirty="0"/>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t>
            </a:r>
            <a:r>
              <a:rPr lang="en-US" altLang="zh-CN" sz="2400" dirty="0" smtClean="0"/>
              <a:t>A</a:t>
            </a:r>
            <a:endParaRPr lang="en-US" altLang="zh-CN" sz="2400" dirty="0"/>
          </a:p>
          <a:p>
            <a:pPr marL="0" indent="0">
              <a:lnSpc>
                <a:spcPts val="2600"/>
              </a:lnSpc>
              <a:spcBef>
                <a:spcPts val="0"/>
              </a:spcBef>
              <a:buNone/>
            </a:pPr>
            <a:r>
              <a:rPr lang="en-US" altLang="zh-CN" sz="2400" dirty="0">
                <a:solidFill>
                  <a:srgbClr val="00B050"/>
                </a:solidFill>
              </a:rPr>
              <a:t>B</a:t>
            </a:r>
            <a:r>
              <a:rPr lang="en-US" altLang="zh-CN" sz="2400" dirty="0"/>
              <a:t>+C*D)-E</a:t>
            </a:r>
            <a:r>
              <a:rPr lang="zh-CN" altLang="en-US" sz="2400" dirty="0"/>
              <a:t>＃ 	          </a:t>
            </a:r>
            <a:r>
              <a:rPr lang="en-US" altLang="zh-CN" sz="2400" dirty="0"/>
              <a:t>	</a:t>
            </a:r>
            <a:r>
              <a:rPr lang="zh-CN" altLang="en-US" sz="2400" dirty="0"/>
              <a:t>＃／ </a:t>
            </a:r>
            <a:r>
              <a:rPr lang="en-US" altLang="zh-CN" sz="2400" dirty="0">
                <a:solidFill>
                  <a:srgbClr val="00B050"/>
                </a:solidFill>
              </a:rPr>
              <a:t>(		</a:t>
            </a:r>
            <a:r>
              <a:rPr lang="en-US" altLang="zh-CN" sz="2400" dirty="0"/>
              <a:t>A</a:t>
            </a:r>
          </a:p>
          <a:p>
            <a:pPr marL="0" indent="0">
              <a:lnSpc>
                <a:spcPts val="2600"/>
              </a:lnSpc>
              <a:spcBef>
                <a:spcPts val="0"/>
              </a:spcBef>
              <a:buNone/>
            </a:pPr>
            <a:r>
              <a:rPr lang="en-US" altLang="zh-CN" sz="2400" dirty="0">
                <a:solidFill>
                  <a:srgbClr val="00B050"/>
                </a:solidFill>
              </a:rPr>
              <a:t>+</a:t>
            </a:r>
            <a:r>
              <a:rPr lang="en-US" altLang="zh-CN" sz="2400" dirty="0"/>
              <a:t>C*D)-E</a:t>
            </a:r>
            <a:r>
              <a:rPr lang="zh-CN" altLang="en-US" sz="2400" dirty="0"/>
              <a:t>＃             </a:t>
            </a:r>
            <a:r>
              <a:rPr lang="en-US" altLang="zh-CN" sz="2400" dirty="0"/>
              <a:t>	</a:t>
            </a:r>
            <a:r>
              <a:rPr lang="zh-CN" altLang="en-US" sz="2400" dirty="0" smtClean="0"/>
              <a:t>＃／ </a:t>
            </a:r>
            <a:r>
              <a:rPr lang="en-US" altLang="zh-CN" sz="2400" dirty="0">
                <a:solidFill>
                  <a:srgbClr val="00B050"/>
                </a:solidFill>
              </a:rPr>
              <a:t>( </a:t>
            </a:r>
            <a:r>
              <a:rPr lang="en-US" altLang="zh-CN" sz="2400" dirty="0"/>
              <a:t>	     	AB</a:t>
            </a:r>
          </a:p>
          <a:p>
            <a:pPr marL="0" indent="0">
              <a:lnSpc>
                <a:spcPts val="2600"/>
              </a:lnSpc>
              <a:spcBef>
                <a:spcPts val="0"/>
              </a:spcBef>
              <a:buNone/>
            </a:pPr>
            <a:r>
              <a:rPr lang="en-US" altLang="zh-CN" sz="2400" dirty="0">
                <a:solidFill>
                  <a:srgbClr val="00B050"/>
                </a:solidFill>
              </a:rPr>
              <a:t>C</a:t>
            </a:r>
            <a:r>
              <a:rPr lang="en-US" altLang="zh-CN" sz="2400" dirty="0"/>
              <a:t>*D)-E</a:t>
            </a:r>
            <a:r>
              <a:rPr lang="zh-CN" altLang="en-US" sz="2400" dirty="0"/>
              <a:t>＃	          </a:t>
            </a:r>
            <a:r>
              <a:rPr lang="en-US" altLang="zh-CN" sz="2400" dirty="0"/>
              <a:t>	</a:t>
            </a:r>
            <a:r>
              <a:rPr lang="zh-CN" altLang="en-US" sz="2400" dirty="0"/>
              <a:t>＃／ </a:t>
            </a:r>
            <a:r>
              <a:rPr lang="en-US" altLang="zh-CN" sz="2400" dirty="0"/>
              <a:t>( </a:t>
            </a:r>
            <a:r>
              <a:rPr lang="zh-CN" altLang="en-US" sz="2400" dirty="0">
                <a:solidFill>
                  <a:srgbClr val="00B050"/>
                </a:solidFill>
              </a:rPr>
              <a:t>＋</a:t>
            </a:r>
            <a:r>
              <a:rPr lang="zh-CN" altLang="en-US" sz="2400" dirty="0"/>
              <a:t>     </a:t>
            </a:r>
            <a:r>
              <a:rPr lang="en-US" altLang="zh-CN" sz="2400" dirty="0"/>
              <a:t>	AB</a:t>
            </a:r>
          </a:p>
          <a:p>
            <a:pPr marL="0" indent="0">
              <a:lnSpc>
                <a:spcPts val="2600"/>
              </a:lnSpc>
              <a:spcBef>
                <a:spcPts val="0"/>
              </a:spcBef>
              <a:buNone/>
            </a:pPr>
            <a:r>
              <a:rPr lang="en-US" altLang="zh-CN" sz="2400" dirty="0">
                <a:solidFill>
                  <a:srgbClr val="00B050"/>
                </a:solidFill>
              </a:rPr>
              <a:t>*</a:t>
            </a:r>
            <a:r>
              <a:rPr lang="en-US" altLang="zh-CN" sz="2400" dirty="0"/>
              <a:t>D)-E</a:t>
            </a:r>
            <a:r>
              <a:rPr lang="zh-CN" altLang="en-US" sz="2400" dirty="0"/>
              <a:t>＃	          </a:t>
            </a:r>
            <a:r>
              <a:rPr lang="en-US" altLang="zh-CN" sz="2400" dirty="0"/>
              <a:t>	</a:t>
            </a:r>
            <a:r>
              <a:rPr lang="zh-CN" altLang="en-US" sz="2400" dirty="0" smtClean="0"/>
              <a:t>＃／ </a:t>
            </a:r>
            <a:r>
              <a:rPr lang="en-US" altLang="zh-CN" sz="2400" dirty="0"/>
              <a:t>( </a:t>
            </a:r>
            <a:r>
              <a:rPr lang="zh-CN" altLang="en-US" sz="2400" dirty="0">
                <a:solidFill>
                  <a:srgbClr val="00B050"/>
                </a:solidFill>
              </a:rPr>
              <a:t>＋</a:t>
            </a:r>
            <a:r>
              <a:rPr lang="zh-CN" altLang="en-US" sz="2400" dirty="0"/>
              <a:t>     </a:t>
            </a:r>
            <a:r>
              <a:rPr lang="en-US" altLang="zh-CN" sz="2400" dirty="0"/>
              <a:t>	ABC </a:t>
            </a:r>
          </a:p>
          <a:p>
            <a:pPr marL="0" indent="0">
              <a:lnSpc>
                <a:spcPts val="2600"/>
              </a:lnSpc>
              <a:spcBef>
                <a:spcPts val="0"/>
              </a:spcBef>
              <a:buNone/>
            </a:pPr>
            <a:r>
              <a:rPr lang="en-US" altLang="zh-CN" sz="2400" dirty="0">
                <a:solidFill>
                  <a:srgbClr val="00B050"/>
                </a:solidFill>
              </a:rPr>
              <a:t>D</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ABCD </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ABCD*+/</a:t>
            </a:r>
          </a:p>
          <a:p>
            <a:pPr marL="0" indent="0">
              <a:lnSpc>
                <a:spcPts val="2600"/>
              </a:lnSpc>
              <a:spcBef>
                <a:spcPts val="0"/>
              </a:spcBef>
              <a:buNone/>
            </a:pPr>
            <a:r>
              <a:rPr lang="zh-CN" altLang="en-US" sz="2400" dirty="0"/>
              <a:t>＃		             </a:t>
            </a:r>
            <a:r>
              <a:rPr lang="zh-CN" altLang="en-US" sz="2400" dirty="0" smtClean="0"/>
              <a:t>＃</a:t>
            </a:r>
            <a:r>
              <a:rPr lang="zh-CN" altLang="en-US" sz="2400" dirty="0" smtClean="0">
                <a:solidFill>
                  <a:srgbClr val="00B050"/>
                </a:solidFill>
              </a:rPr>
              <a:t>－</a:t>
            </a:r>
            <a:r>
              <a:rPr lang="zh-CN" altLang="en-US" sz="2400" dirty="0"/>
              <a:t>		</a:t>
            </a:r>
            <a:r>
              <a:rPr lang="en-US" altLang="zh-CN" sz="2400" dirty="0"/>
              <a:t>ABCD*+/E</a:t>
            </a:r>
          </a:p>
          <a:p>
            <a:pPr marL="0" indent="0">
              <a:lnSpc>
                <a:spcPts val="2600"/>
              </a:lnSpc>
              <a:spcBef>
                <a:spcPts val="0"/>
              </a:spcBef>
              <a:buNone/>
            </a:pPr>
            <a:r>
              <a:rPr lang="zh-CN" altLang="en-US" sz="2400" dirty="0"/>
              <a:t>＃		             </a:t>
            </a:r>
            <a:r>
              <a:rPr lang="zh-CN" altLang="en-US" sz="2400" dirty="0" smtClean="0"/>
              <a:t>＃</a:t>
            </a:r>
            <a:r>
              <a:rPr lang="zh-CN" altLang="en-US" sz="2400" dirty="0"/>
              <a:t>	          </a:t>
            </a:r>
            <a:r>
              <a:rPr lang="en-US" altLang="zh-CN" sz="2400" dirty="0"/>
              <a:t>	ABCD*+/E-</a:t>
            </a:r>
            <a:r>
              <a:rPr lang="en-US" altLang="zh-CN" sz="2400" dirty="0">
                <a:solidFill>
                  <a:srgbClr val="C00000"/>
                </a:solidFill>
              </a:rPr>
              <a:t>,</a:t>
            </a:r>
            <a:r>
              <a:rPr lang="zh-CN" altLang="en-US" sz="2400" dirty="0" smtClean="0">
                <a:solidFill>
                  <a:srgbClr val="C00000"/>
                </a:solidFill>
              </a:rPr>
              <a:t>结束</a:t>
            </a:r>
            <a:endParaRPr lang="zh-CN" altLang="en-US" dirty="0" smtClean="0"/>
          </a:p>
        </p:txBody>
      </p:sp>
      <p:cxnSp>
        <p:nvCxnSpPr>
          <p:cNvPr id="5" name="直接连接符 4"/>
          <p:cNvCxnSpPr/>
          <p:nvPr/>
        </p:nvCxnSpPr>
        <p:spPr>
          <a:xfrm>
            <a:off x="911424" y="1268760"/>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313246734"/>
              </p:ext>
            </p:extLst>
          </p:nvPr>
        </p:nvGraphicFramePr>
        <p:xfrm>
          <a:off x="7968208" y="2420888"/>
          <a:ext cx="4130925" cy="2232251"/>
        </p:xfrm>
        <a:graphic>
          <a:graphicData uri="http://schemas.openxmlformats.org/drawingml/2006/table">
            <a:tbl>
              <a:tblPr>
                <a:tableStyleId>{E929F9F4-4A8F-4326-A1B4-22849713DDAB}</a:tableStyleId>
              </a:tblPr>
              <a:tblGrid>
                <a:gridCol w="516366">
                  <a:extLst>
                    <a:ext uri="{9D8B030D-6E8A-4147-A177-3AD203B41FA5}">
                      <a16:colId xmlns:a16="http://schemas.microsoft.com/office/drawing/2014/main" val="20000"/>
                    </a:ext>
                  </a:extLst>
                </a:gridCol>
                <a:gridCol w="516366">
                  <a:extLst>
                    <a:ext uri="{9D8B030D-6E8A-4147-A177-3AD203B41FA5}">
                      <a16:colId xmlns:a16="http://schemas.microsoft.com/office/drawing/2014/main" val="20001"/>
                    </a:ext>
                  </a:extLst>
                </a:gridCol>
                <a:gridCol w="498052">
                  <a:extLst>
                    <a:ext uri="{9D8B030D-6E8A-4147-A177-3AD203B41FA5}">
                      <a16:colId xmlns:a16="http://schemas.microsoft.com/office/drawing/2014/main" val="20002"/>
                    </a:ext>
                  </a:extLst>
                </a:gridCol>
                <a:gridCol w="534677">
                  <a:extLst>
                    <a:ext uri="{9D8B030D-6E8A-4147-A177-3AD203B41FA5}">
                      <a16:colId xmlns:a16="http://schemas.microsoft.com/office/drawing/2014/main" val="20003"/>
                    </a:ext>
                  </a:extLst>
                </a:gridCol>
                <a:gridCol w="516366">
                  <a:extLst>
                    <a:ext uri="{9D8B030D-6E8A-4147-A177-3AD203B41FA5}">
                      <a16:colId xmlns:a16="http://schemas.microsoft.com/office/drawing/2014/main" val="20004"/>
                    </a:ext>
                  </a:extLst>
                </a:gridCol>
                <a:gridCol w="516366">
                  <a:extLst>
                    <a:ext uri="{9D8B030D-6E8A-4147-A177-3AD203B41FA5}">
                      <a16:colId xmlns:a16="http://schemas.microsoft.com/office/drawing/2014/main" val="20005"/>
                    </a:ext>
                  </a:extLst>
                </a:gridCol>
                <a:gridCol w="516366">
                  <a:extLst>
                    <a:ext uri="{9D8B030D-6E8A-4147-A177-3AD203B41FA5}">
                      <a16:colId xmlns:a16="http://schemas.microsoft.com/office/drawing/2014/main" val="20006"/>
                    </a:ext>
                  </a:extLst>
                </a:gridCol>
                <a:gridCol w="516366">
                  <a:extLst>
                    <a:ext uri="{9D8B030D-6E8A-4147-A177-3AD203B41FA5}">
                      <a16:colId xmlns:a16="http://schemas.microsoft.com/office/drawing/2014/main" val="20007"/>
                    </a:ext>
                  </a:extLst>
                </a:gridCol>
              </a:tblGrid>
              <a:tr h="215131">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extLst>
                  <a:ext uri="{0D108BD9-81ED-4DB2-BD59-A6C34878D82A}">
                    <a16:rowId xmlns:a16="http://schemas.microsoft.com/office/drawing/2014/main" val="10000"/>
                  </a:ext>
                </a:extLst>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1"/>
                  </a:ext>
                </a:extLst>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2"/>
                  </a:ext>
                </a:extLst>
              </a:tr>
              <a:tr h="215131">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3"/>
                  </a:ext>
                </a:extLst>
              </a:tr>
              <a:tr h="215131">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4"/>
                  </a:ext>
                </a:extLst>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ERROR3</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5"/>
                  </a:ext>
                </a:extLst>
              </a:tr>
              <a:tr h="385532">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ERROR1</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6"/>
                  </a:ext>
                </a:extLst>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ERROR2</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7"/>
                  </a:ext>
                </a:extLst>
              </a:tr>
            </a:tbl>
          </a:graphicData>
        </a:graphic>
      </p:graphicFrame>
      <p:grpSp>
        <p:nvGrpSpPr>
          <p:cNvPr id="6" name="组合 11"/>
          <p:cNvGrpSpPr>
            <a:grpSpLocks/>
          </p:cNvGrpSpPr>
          <p:nvPr/>
        </p:nvGrpSpPr>
        <p:grpSpPr bwMode="auto">
          <a:xfrm>
            <a:off x="7968208" y="2388822"/>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x1</a:t>
              </a:r>
              <a:endParaRPr lang="zh-CN" altLang="en-US" sz="1000">
                <a:solidFill>
                  <a:schemeClr val="bg1"/>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x2</a:t>
              </a:r>
              <a:endParaRPr lang="zh-CN" altLang="en-US" sz="1000">
                <a:solidFill>
                  <a:schemeClr val="bg1"/>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pic>
        <p:nvPicPr>
          <p:cNvPr id="7" name="图片 6"/>
          <p:cNvPicPr>
            <a:picLocks noChangeAspect="1"/>
          </p:cNvPicPr>
          <p:nvPr/>
        </p:nvPicPr>
        <p:blipFill>
          <a:blip r:embed="rId2"/>
          <a:stretch>
            <a:fillRect/>
          </a:stretch>
        </p:blipFill>
        <p:spPr>
          <a:xfrm>
            <a:off x="8346119" y="23078"/>
            <a:ext cx="3845881" cy="1537451"/>
          </a:xfrm>
          <a:prstGeom prst="rect">
            <a:avLst/>
          </a:prstGeom>
          <a:ln>
            <a:solidFill>
              <a:schemeClr val="tx1"/>
            </a:solidFill>
          </a:ln>
        </p:spPr>
      </p:pic>
      <p:sp>
        <p:nvSpPr>
          <p:cNvPr id="12" name="矩形 11"/>
          <p:cNvSpPr/>
          <p:nvPr/>
        </p:nvSpPr>
        <p:spPr bwMode="auto">
          <a:xfrm>
            <a:off x="775792" y="170080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7" name="矩形 26"/>
          <p:cNvSpPr/>
          <p:nvPr/>
        </p:nvSpPr>
        <p:spPr bwMode="auto">
          <a:xfrm>
            <a:off x="695400" y="206084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8" name="矩形 27"/>
          <p:cNvSpPr/>
          <p:nvPr/>
        </p:nvSpPr>
        <p:spPr bwMode="auto">
          <a:xfrm>
            <a:off x="639391" y="23593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9" name="矩形 28"/>
          <p:cNvSpPr/>
          <p:nvPr/>
        </p:nvSpPr>
        <p:spPr bwMode="auto">
          <a:xfrm>
            <a:off x="808212" y="270156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0" name="矩形 29"/>
          <p:cNvSpPr/>
          <p:nvPr/>
        </p:nvSpPr>
        <p:spPr bwMode="auto">
          <a:xfrm>
            <a:off x="808212" y="30179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1" name="矩形 30"/>
          <p:cNvSpPr/>
          <p:nvPr/>
        </p:nvSpPr>
        <p:spPr bwMode="auto">
          <a:xfrm>
            <a:off x="639391" y="33779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2" name="矩形 31"/>
          <p:cNvSpPr/>
          <p:nvPr/>
        </p:nvSpPr>
        <p:spPr bwMode="auto">
          <a:xfrm>
            <a:off x="695400" y="3702766"/>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3" name="矩形 32"/>
          <p:cNvSpPr/>
          <p:nvPr/>
        </p:nvSpPr>
        <p:spPr bwMode="auto">
          <a:xfrm>
            <a:off x="725388" y="402527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4" name="矩形 33"/>
          <p:cNvSpPr/>
          <p:nvPr/>
        </p:nvSpPr>
        <p:spPr bwMode="auto">
          <a:xfrm>
            <a:off x="407368" y="4380847"/>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5" name="矩形 34"/>
          <p:cNvSpPr/>
          <p:nvPr/>
        </p:nvSpPr>
        <p:spPr bwMode="auto">
          <a:xfrm>
            <a:off x="550168" y="4702329"/>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6" name="矩形 35"/>
          <p:cNvSpPr/>
          <p:nvPr/>
        </p:nvSpPr>
        <p:spPr bwMode="auto">
          <a:xfrm>
            <a:off x="605660" y="496831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7" name="矩形 36"/>
          <p:cNvSpPr/>
          <p:nvPr/>
        </p:nvSpPr>
        <p:spPr bwMode="auto">
          <a:xfrm>
            <a:off x="550168" y="536324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8" name="矩形 37"/>
          <p:cNvSpPr/>
          <p:nvPr/>
        </p:nvSpPr>
        <p:spPr bwMode="auto">
          <a:xfrm>
            <a:off x="789139" y="56883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9" name="矩形 38"/>
          <p:cNvSpPr/>
          <p:nvPr/>
        </p:nvSpPr>
        <p:spPr bwMode="auto">
          <a:xfrm>
            <a:off x="578097" y="597792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40" name="矩形 39"/>
          <p:cNvSpPr/>
          <p:nvPr/>
        </p:nvSpPr>
        <p:spPr bwMode="auto">
          <a:xfrm>
            <a:off x="412424" y="633420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9"/>
                                        </p:tgtEl>
                                        <p:attrNameLst>
                                          <p:attrName>ppt_x</p:attrName>
                                        </p:attrNameLst>
                                      </p:cBhvr>
                                      <p:tavLst>
                                        <p:tav tm="0">
                                          <p:val>
                                            <p:strVal val="ppt_x"/>
                                          </p:val>
                                        </p:tav>
                                        <p:tav tm="100000">
                                          <p:val>
                                            <p:strVal val="ppt_x"/>
                                          </p:val>
                                        </p:tav>
                                      </p:tavLst>
                                    </p:anim>
                                    <p:anim calcmode="lin" valueType="num">
                                      <p:cBhvr additive="base">
                                        <p:cTn id="31" dur="500"/>
                                        <p:tgtEl>
                                          <p:spTgt spid="29"/>
                                        </p:tgtEl>
                                        <p:attrNameLst>
                                          <p:attrName>ppt_y</p:attrName>
                                        </p:attrNameLst>
                                      </p:cBhvr>
                                      <p:tavLst>
                                        <p:tav tm="0">
                                          <p:val>
                                            <p:strVal val="ppt_y"/>
                                          </p:val>
                                        </p:tav>
                                        <p:tav tm="100000">
                                          <p:val>
                                            <p:strVal val="1+ppt_h/2"/>
                                          </p:val>
                                        </p:tav>
                                      </p:tavLst>
                                    </p:anim>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0"/>
                                        </p:tgtEl>
                                        <p:attrNameLst>
                                          <p:attrName>ppt_x</p:attrName>
                                        </p:attrNameLst>
                                      </p:cBhvr>
                                      <p:tavLst>
                                        <p:tav tm="0">
                                          <p:val>
                                            <p:strVal val="ppt_x"/>
                                          </p:val>
                                        </p:tav>
                                        <p:tav tm="100000">
                                          <p:val>
                                            <p:strVal val="ppt_x"/>
                                          </p:val>
                                        </p:tav>
                                      </p:tavLst>
                                    </p:anim>
                                    <p:anim calcmode="lin" valueType="num">
                                      <p:cBhvr additive="base">
                                        <p:cTn id="37" dur="500"/>
                                        <p:tgtEl>
                                          <p:spTgt spid="30"/>
                                        </p:tgtEl>
                                        <p:attrNameLst>
                                          <p:attrName>ppt_y</p:attrName>
                                        </p:attrNameLst>
                                      </p:cBhvr>
                                      <p:tavLst>
                                        <p:tav tm="0">
                                          <p:val>
                                            <p:strVal val="ppt_y"/>
                                          </p:val>
                                        </p:tav>
                                        <p:tav tm="100000">
                                          <p:val>
                                            <p:strVal val="1+ppt_h/2"/>
                                          </p:val>
                                        </p:tav>
                                      </p:tavLst>
                                    </p:anim>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31"/>
                                        </p:tgtEl>
                                        <p:attrNameLst>
                                          <p:attrName>ppt_x</p:attrName>
                                        </p:attrNameLst>
                                      </p:cBhvr>
                                      <p:tavLst>
                                        <p:tav tm="0">
                                          <p:val>
                                            <p:strVal val="ppt_x"/>
                                          </p:val>
                                        </p:tav>
                                        <p:tav tm="100000">
                                          <p:val>
                                            <p:strVal val="ppt_x"/>
                                          </p:val>
                                        </p:tav>
                                      </p:tavLst>
                                    </p:anim>
                                    <p:anim calcmode="lin" valueType="num">
                                      <p:cBhvr additive="base">
                                        <p:cTn id="43" dur="500"/>
                                        <p:tgtEl>
                                          <p:spTgt spid="31"/>
                                        </p:tgtEl>
                                        <p:attrNameLst>
                                          <p:attrName>ppt_y</p:attrName>
                                        </p:attrNameLst>
                                      </p:cBhvr>
                                      <p:tavLst>
                                        <p:tav tm="0">
                                          <p:val>
                                            <p:strVal val="ppt_y"/>
                                          </p:val>
                                        </p:tav>
                                        <p:tav tm="100000">
                                          <p:val>
                                            <p:strVal val="1+ppt_h/2"/>
                                          </p:val>
                                        </p:tav>
                                      </p:tavLst>
                                    </p:anim>
                                    <p:set>
                                      <p:cBhvr>
                                        <p:cTn id="44" dur="1" fill="hold">
                                          <p:stCondLst>
                                            <p:cond delay="499"/>
                                          </p:stCondLst>
                                        </p:cTn>
                                        <p:tgtEl>
                                          <p:spTgt spid="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32"/>
                                        </p:tgtEl>
                                        <p:attrNameLst>
                                          <p:attrName>ppt_x</p:attrName>
                                        </p:attrNameLst>
                                      </p:cBhvr>
                                      <p:tavLst>
                                        <p:tav tm="0">
                                          <p:val>
                                            <p:strVal val="ppt_x"/>
                                          </p:val>
                                        </p:tav>
                                        <p:tav tm="100000">
                                          <p:val>
                                            <p:strVal val="ppt_x"/>
                                          </p:val>
                                        </p:tav>
                                      </p:tavLst>
                                    </p:anim>
                                    <p:anim calcmode="lin" valueType="num">
                                      <p:cBhvr additive="base">
                                        <p:cTn id="49" dur="500"/>
                                        <p:tgtEl>
                                          <p:spTgt spid="32"/>
                                        </p:tgtEl>
                                        <p:attrNameLst>
                                          <p:attrName>ppt_y</p:attrName>
                                        </p:attrNameLst>
                                      </p:cBhvr>
                                      <p:tavLst>
                                        <p:tav tm="0">
                                          <p:val>
                                            <p:strVal val="ppt_y"/>
                                          </p:val>
                                        </p:tav>
                                        <p:tav tm="100000">
                                          <p:val>
                                            <p:strVal val="1+ppt_h/2"/>
                                          </p:val>
                                        </p:tav>
                                      </p:tavLst>
                                    </p:anim>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3"/>
                                        </p:tgtEl>
                                        <p:attrNameLst>
                                          <p:attrName>ppt_x</p:attrName>
                                        </p:attrNameLst>
                                      </p:cBhvr>
                                      <p:tavLst>
                                        <p:tav tm="0">
                                          <p:val>
                                            <p:strVal val="ppt_x"/>
                                          </p:val>
                                        </p:tav>
                                        <p:tav tm="100000">
                                          <p:val>
                                            <p:strVal val="ppt_x"/>
                                          </p:val>
                                        </p:tav>
                                      </p:tavLst>
                                    </p:anim>
                                    <p:anim calcmode="lin" valueType="num">
                                      <p:cBhvr additive="base">
                                        <p:cTn id="55" dur="500"/>
                                        <p:tgtEl>
                                          <p:spTgt spid="33"/>
                                        </p:tgtEl>
                                        <p:attrNameLst>
                                          <p:attrName>ppt_y</p:attrName>
                                        </p:attrNameLst>
                                      </p:cBhvr>
                                      <p:tavLst>
                                        <p:tav tm="0">
                                          <p:val>
                                            <p:strVal val="ppt_y"/>
                                          </p:val>
                                        </p:tav>
                                        <p:tav tm="100000">
                                          <p:val>
                                            <p:strVal val="1+ppt_h/2"/>
                                          </p:val>
                                        </p:tav>
                                      </p:tavLst>
                                    </p:anim>
                                    <p:set>
                                      <p:cBhvr>
                                        <p:cTn id="56" dur="1" fill="hold">
                                          <p:stCondLst>
                                            <p:cond delay="499"/>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4"/>
                                        </p:tgtEl>
                                        <p:attrNameLst>
                                          <p:attrName>ppt_x</p:attrName>
                                        </p:attrNameLst>
                                      </p:cBhvr>
                                      <p:tavLst>
                                        <p:tav tm="0">
                                          <p:val>
                                            <p:strVal val="ppt_x"/>
                                          </p:val>
                                        </p:tav>
                                        <p:tav tm="100000">
                                          <p:val>
                                            <p:strVal val="ppt_x"/>
                                          </p:val>
                                        </p:tav>
                                      </p:tavLst>
                                    </p:anim>
                                    <p:anim calcmode="lin" valueType="num">
                                      <p:cBhvr additive="base">
                                        <p:cTn id="61" dur="500"/>
                                        <p:tgtEl>
                                          <p:spTgt spid="34"/>
                                        </p:tgtEl>
                                        <p:attrNameLst>
                                          <p:attrName>ppt_y</p:attrName>
                                        </p:attrNameLst>
                                      </p:cBhvr>
                                      <p:tavLst>
                                        <p:tav tm="0">
                                          <p:val>
                                            <p:strVal val="ppt_y"/>
                                          </p:val>
                                        </p:tav>
                                        <p:tav tm="100000">
                                          <p:val>
                                            <p:strVal val="1+ppt_h/2"/>
                                          </p:val>
                                        </p:tav>
                                      </p:tavLst>
                                    </p:anim>
                                    <p:set>
                                      <p:cBhvr>
                                        <p:cTn id="62" dur="1" fill="hold">
                                          <p:stCondLst>
                                            <p:cond delay="499"/>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36"/>
                                        </p:tgtEl>
                                        <p:attrNameLst>
                                          <p:attrName>ppt_x</p:attrName>
                                        </p:attrNameLst>
                                      </p:cBhvr>
                                      <p:tavLst>
                                        <p:tav tm="0">
                                          <p:val>
                                            <p:strVal val="ppt_x"/>
                                          </p:val>
                                        </p:tav>
                                        <p:tav tm="100000">
                                          <p:val>
                                            <p:strVal val="ppt_x"/>
                                          </p:val>
                                        </p:tav>
                                      </p:tavLst>
                                    </p:anim>
                                    <p:anim calcmode="lin" valueType="num">
                                      <p:cBhvr additive="base">
                                        <p:cTn id="73" dur="500"/>
                                        <p:tgtEl>
                                          <p:spTgt spid="36"/>
                                        </p:tgtEl>
                                        <p:attrNameLst>
                                          <p:attrName>ppt_y</p:attrName>
                                        </p:attrNameLst>
                                      </p:cBhvr>
                                      <p:tavLst>
                                        <p:tav tm="0">
                                          <p:val>
                                            <p:strVal val="ppt_y"/>
                                          </p:val>
                                        </p:tav>
                                        <p:tav tm="100000">
                                          <p:val>
                                            <p:strVal val="1+ppt_h/2"/>
                                          </p:val>
                                        </p:tav>
                                      </p:tavLst>
                                    </p:anim>
                                    <p:set>
                                      <p:cBhvr>
                                        <p:cTn id="74" dur="1" fill="hold">
                                          <p:stCondLst>
                                            <p:cond delay="499"/>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additive="base">
                                        <p:cTn id="84" dur="500"/>
                                        <p:tgtEl>
                                          <p:spTgt spid="38"/>
                                        </p:tgtEl>
                                        <p:attrNameLst>
                                          <p:attrName>ppt_x</p:attrName>
                                        </p:attrNameLst>
                                      </p:cBhvr>
                                      <p:tavLst>
                                        <p:tav tm="0">
                                          <p:val>
                                            <p:strVal val="ppt_x"/>
                                          </p:val>
                                        </p:tav>
                                        <p:tav tm="100000">
                                          <p:val>
                                            <p:strVal val="ppt_x"/>
                                          </p:val>
                                        </p:tav>
                                      </p:tavLst>
                                    </p:anim>
                                    <p:anim calcmode="lin" valueType="num">
                                      <p:cBhvr additive="base">
                                        <p:cTn id="85" dur="500"/>
                                        <p:tgtEl>
                                          <p:spTgt spid="38"/>
                                        </p:tgtEl>
                                        <p:attrNameLst>
                                          <p:attrName>ppt_y</p:attrName>
                                        </p:attrNameLst>
                                      </p:cBhvr>
                                      <p:tavLst>
                                        <p:tav tm="0">
                                          <p:val>
                                            <p:strVal val="ppt_y"/>
                                          </p:val>
                                        </p:tav>
                                        <p:tav tm="100000">
                                          <p:val>
                                            <p:strVal val="1+ppt_h/2"/>
                                          </p:val>
                                        </p:tav>
                                      </p:tavLst>
                                    </p:anim>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0" nodeType="clickEffect">
                                  <p:stCondLst>
                                    <p:cond delay="0"/>
                                  </p:stCondLst>
                                  <p:childTnLst>
                                    <p:anim calcmode="lin" valueType="num">
                                      <p:cBhvr additive="base">
                                        <p:cTn id="90" dur="500"/>
                                        <p:tgtEl>
                                          <p:spTgt spid="39"/>
                                        </p:tgtEl>
                                        <p:attrNameLst>
                                          <p:attrName>ppt_x</p:attrName>
                                        </p:attrNameLst>
                                      </p:cBhvr>
                                      <p:tavLst>
                                        <p:tav tm="0">
                                          <p:val>
                                            <p:strVal val="ppt_x"/>
                                          </p:val>
                                        </p:tav>
                                        <p:tav tm="100000">
                                          <p:val>
                                            <p:strVal val="ppt_x"/>
                                          </p:val>
                                        </p:tav>
                                      </p:tavLst>
                                    </p:anim>
                                    <p:anim calcmode="lin" valueType="num">
                                      <p:cBhvr additive="base">
                                        <p:cTn id="91" dur="500"/>
                                        <p:tgtEl>
                                          <p:spTgt spid="39"/>
                                        </p:tgtEl>
                                        <p:attrNameLst>
                                          <p:attrName>ppt_y</p:attrName>
                                        </p:attrNameLst>
                                      </p:cBhvr>
                                      <p:tavLst>
                                        <p:tav tm="0">
                                          <p:val>
                                            <p:strVal val="ppt_y"/>
                                          </p:val>
                                        </p:tav>
                                        <p:tav tm="100000">
                                          <p:val>
                                            <p:strVal val="1+ppt_h/2"/>
                                          </p:val>
                                        </p:tav>
                                      </p:tavLst>
                                    </p:anim>
                                    <p:set>
                                      <p:cBhvr>
                                        <p:cTn id="92" dur="1" fill="hold">
                                          <p:stCondLst>
                                            <p:cond delay="4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0" nodeType="clickEffect">
                                  <p:stCondLst>
                                    <p:cond delay="0"/>
                                  </p:stCondLst>
                                  <p:childTnLst>
                                    <p:anim calcmode="lin" valueType="num">
                                      <p:cBhvr additive="base">
                                        <p:cTn id="96" dur="500"/>
                                        <p:tgtEl>
                                          <p:spTgt spid="40"/>
                                        </p:tgtEl>
                                        <p:attrNameLst>
                                          <p:attrName>ppt_x</p:attrName>
                                        </p:attrNameLst>
                                      </p:cBhvr>
                                      <p:tavLst>
                                        <p:tav tm="0">
                                          <p:val>
                                            <p:strVal val="ppt_x"/>
                                          </p:val>
                                        </p:tav>
                                        <p:tav tm="100000">
                                          <p:val>
                                            <p:strVal val="ppt_x"/>
                                          </p:val>
                                        </p:tav>
                                      </p:tavLst>
                                    </p:anim>
                                    <p:anim calcmode="lin" valueType="num">
                                      <p:cBhvr additive="base">
                                        <p:cTn id="97" dur="500"/>
                                        <p:tgtEl>
                                          <p:spTgt spid="40"/>
                                        </p:tgtEl>
                                        <p:attrNameLst>
                                          <p:attrName>ppt_y</p:attrName>
                                        </p:attrNameLst>
                                      </p:cBhvr>
                                      <p:tavLst>
                                        <p:tav tm="0">
                                          <p:val>
                                            <p:strVal val="ppt_y"/>
                                          </p:val>
                                        </p:tav>
                                        <p:tav tm="100000">
                                          <p:val>
                                            <p:strVal val="1+ppt_h/2"/>
                                          </p:val>
                                        </p:tav>
                                      </p:tavLst>
                                    </p:anim>
                                    <p:set>
                                      <p:cBhvr>
                                        <p:cTn id="9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如何从后缀</a:t>
            </a:r>
            <a:r>
              <a:rPr lang="zh-CN" altLang="en-US" sz="320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6959178" y="1412876"/>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5447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2906820" y="4653137"/>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endParaRPr lang="en-US" altLang="zh-CN" sz="3200" dirty="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但计算机只能顺序扫描并计算！</a:t>
            </a:r>
          </a:p>
        </p:txBody>
      </p:sp>
      <p:sp>
        <p:nvSpPr>
          <p:cNvPr id="48134" name="Rectangle 8"/>
          <p:cNvSpPr>
            <a:spLocks noChangeArrowheads="1"/>
          </p:cNvSpPr>
          <p:nvPr/>
        </p:nvSpPr>
        <p:spPr bwMode="auto">
          <a:xfrm>
            <a:off x="6382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6527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Rectangle 8"/>
          <p:cNvSpPr>
            <a:spLocks noChangeArrowheads="1"/>
          </p:cNvSpPr>
          <p:nvPr/>
        </p:nvSpPr>
        <p:spPr bwMode="auto">
          <a:xfrm>
            <a:off x="2998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5447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后缀式</a:t>
            </a:r>
            <a:r>
              <a:rPr lang="zh-CN" altLang="en-US" sz="3200">
                <a:solidFill>
                  <a:srgbClr val="0000FF"/>
                </a:solidFill>
                <a:effectLst/>
                <a:latin typeface="黑体" panose="02010609060101010101" pitchFamily="49" charset="-122"/>
                <a:ea typeface="黑体" panose="02010609060101010101" pitchFamily="49" charset="-122"/>
              </a:rPr>
              <a:t>求值</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1558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8751888" y="1456458"/>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4583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FF0000"/>
                </a:solidFill>
                <a:latin typeface="黑体" panose="02010609060101010101" pitchFamily="49" charset="-122"/>
                <a:ea typeface="黑体" panose="02010609060101010101" pitchFamily="49" charset="-122"/>
              </a:rPr>
              <a:t>初始化</a:t>
            </a:r>
            <a:r>
              <a:rPr lang="zh-CN" altLang="en-US" sz="2400" b="0" dirty="0">
                <a:solidFill>
                  <a:srgbClr val="000066"/>
                </a:solidFill>
                <a:latin typeface="Book Antiqua" panose="02040602050305030304" pitchFamily="18" charset="0"/>
                <a:ea typeface="黑体" panose="02010609060101010101" pitchFamily="49" charset="-122"/>
              </a:rPr>
              <a:t>操作数</a:t>
            </a:r>
            <a:r>
              <a:rPr lang="zh-CN" altLang="en-US" sz="2400" b="0" dirty="0">
                <a:solidFill>
                  <a:srgbClr val="000066"/>
                </a:solidFill>
                <a:latin typeface="黑体" panose="02010609060101010101" pitchFamily="49" charset="-122"/>
                <a:ea typeface="黑体" panose="02010609060101010101" pitchFamily="49" charset="-122"/>
              </a:rPr>
              <a:t>栈</a:t>
            </a:r>
          </a:p>
        </p:txBody>
      </p:sp>
      <p:sp>
        <p:nvSpPr>
          <p:cNvPr id="314375" name="AutoShape 7"/>
          <p:cNvSpPr>
            <a:spLocks noChangeArrowheads="1"/>
          </p:cNvSpPr>
          <p:nvPr/>
        </p:nvSpPr>
        <p:spPr bwMode="auto">
          <a:xfrm>
            <a:off x="3563939"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5016501" y="3669433"/>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4160839" y="4613995"/>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a:solidFill>
                  <a:srgbClr val="000066"/>
                </a:solidFill>
                <a:latin typeface="黑体" panose="02010609060101010101" pitchFamily="49" charset="-122"/>
                <a:ea typeface="黑体" panose="02010609060101010101" pitchFamily="49" charset="-122"/>
              </a:rPr>
              <a:t>为操作数</a:t>
            </a:r>
            <a:r>
              <a:rPr lang="en-US" altLang="zh-CN" sz="2400" b="0" dirty="0">
                <a:solidFill>
                  <a:srgbClr val="000066"/>
                </a:solidFill>
                <a:latin typeface="Book Antiqua" panose="02040602050305030304" pitchFamily="18" charset="0"/>
                <a:ea typeface="黑体" panose="02010609060101010101" pitchFamily="49" charset="-122"/>
              </a:rPr>
              <a:t>)</a:t>
            </a:r>
          </a:p>
        </p:txBody>
      </p:sp>
      <p:sp>
        <p:nvSpPr>
          <p:cNvPr id="314383" name="AutoShape 15"/>
          <p:cNvSpPr>
            <a:spLocks noChangeArrowheads="1"/>
          </p:cNvSpPr>
          <p:nvPr/>
        </p:nvSpPr>
        <p:spPr bwMode="auto">
          <a:xfrm>
            <a:off x="6543676" y="5710958"/>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5880100" y="1221508"/>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5880100" y="21565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5918200" y="31852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5930900" y="41012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5918200" y="51807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3575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8243889"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9494838" y="2910608"/>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6024564"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6024563" y="318524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9551989" y="2953470"/>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9048750" y="4682258"/>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5448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5232401" y="5661745"/>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3589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8183564"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7607301"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8169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3000376"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3000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3000376"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9480550" y="4050433"/>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8161338" y="3631333"/>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
        <p:nvSpPr>
          <p:cNvPr id="33" name="Rectangle 15"/>
          <p:cNvSpPr>
            <a:spLocks noChangeArrowheads="1"/>
          </p:cNvSpPr>
          <p:nvPr/>
        </p:nvSpPr>
        <p:spPr bwMode="auto">
          <a:xfrm>
            <a:off x="588021" y="3843806"/>
            <a:ext cx="720080" cy="1919386"/>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34" name="TextBox 16"/>
          <p:cNvSpPr txBox="1">
            <a:spLocks noChangeArrowheads="1"/>
          </p:cNvSpPr>
          <p:nvPr/>
        </p:nvSpPr>
        <p:spPr bwMode="auto">
          <a:xfrm>
            <a:off x="371997" y="3479120"/>
            <a:ext cx="1584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smtClean="0">
                <a:solidFill>
                  <a:srgbClr val="0000CC"/>
                </a:solidFill>
              </a:rPr>
              <a:t>操作数栈</a:t>
            </a:r>
            <a:endParaRPr lang="zh-CN" altLang="en-US" sz="1800">
              <a:solidFill>
                <a:srgbClr val="0000CC"/>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02560"/>
            <a:ext cx="1055440" cy="105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19336" y="2060848"/>
            <a:ext cx="4644008" cy="3440588"/>
          </a:xfrm>
          <a:prstGeom prst="rect">
            <a:avLst/>
          </a:prstGeom>
        </p:spPr>
      </p:pic>
      <p:sp>
        <p:nvSpPr>
          <p:cNvPr id="8" name="Rectangle 8"/>
          <p:cNvSpPr>
            <a:spLocks noChangeArrowheads="1"/>
          </p:cNvSpPr>
          <p:nvPr/>
        </p:nvSpPr>
        <p:spPr bwMode="auto">
          <a:xfrm>
            <a:off x="2089316" y="1104154"/>
            <a:ext cx="266541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3200" b="0" dirty="0">
                <a:latin typeface="Book Antiqua" panose="02040602050305030304" pitchFamily="18" charset="0"/>
                <a:ea typeface="黑体" panose="02010609060101010101" pitchFamily="49" charset="-122"/>
              </a:rPr>
              <a:t>ABCD*+/E-</a:t>
            </a:r>
          </a:p>
        </p:txBody>
      </p:sp>
      <p:sp>
        <p:nvSpPr>
          <p:cNvPr id="3" name="标题 2"/>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34651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0844" y="1191171"/>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3.3 </a:t>
            </a:r>
            <a:r>
              <a:rPr lang="zh-CN" altLang="en-US" sz="3600" dirty="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1055440" y="1268760"/>
            <a:ext cx="80193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dirty="0">
                <a:solidFill>
                  <a:srgbClr val="0000CC"/>
                </a:solidFill>
                <a:effectLst>
                  <a:outerShdw blurRad="38100" dist="38100" dir="2700000" algn="tl">
                    <a:srgbClr val="C0C0C0"/>
                  </a:outerShdw>
                </a:effectLst>
                <a:ea typeface="仿宋_GB2312" pitchFamily="49" charset="-122"/>
              </a:rPr>
              <a:t>递归</a:t>
            </a:r>
            <a:r>
              <a:rPr kumimoji="0" lang="zh-CN" altLang="en-US">
                <a:solidFill>
                  <a:srgbClr val="0000CC"/>
                </a:solidFill>
                <a:effectLst>
                  <a:outerShdw blurRad="38100" dist="38100" dir="2700000" algn="tl">
                    <a:srgbClr val="C0C0C0"/>
                  </a:outerShdw>
                </a:effectLst>
                <a:ea typeface="仿宋_GB2312" pitchFamily="49" charset="-122"/>
              </a:rPr>
              <a:t>的</a:t>
            </a:r>
            <a:r>
              <a:rPr kumimoji="0" lang="zh-CN" altLang="en-US" smtClean="0">
                <a:solidFill>
                  <a:srgbClr val="0000CC"/>
                </a:solidFill>
                <a:effectLst>
                  <a:outerShdw blurRad="38100" dist="38100" dir="2700000" algn="tl">
                    <a:srgbClr val="C0C0C0"/>
                  </a:outerShdw>
                </a:effectLst>
                <a:ea typeface="仿宋_GB2312" pitchFamily="49" charset="-122"/>
              </a:rPr>
              <a:t>定义</a:t>
            </a:r>
            <a:endParaRPr kumimoji="0" lang="en-US" altLang="zh-CN" dirty="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defRPr/>
            </a:pPr>
            <a:r>
              <a:rPr kumimoji="0" lang="zh-CN" altLang="en-US" dirty="0" smtClean="0">
                <a:effectLst>
                  <a:outerShdw blurRad="38100" dist="38100" dir="2700000" algn="tl">
                    <a:srgbClr val="C0C0C0"/>
                  </a:outerShdw>
                </a:effectLst>
                <a:ea typeface="仿宋_GB2312" pitchFamily="49" charset="-122"/>
              </a:rPr>
              <a:t>若</a:t>
            </a:r>
            <a:r>
              <a:rPr kumimoji="0" lang="zh-CN" altLang="en-US" dirty="0">
                <a:effectLst>
                  <a:outerShdw blurRad="38100" dist="38100" dir="2700000" algn="tl">
                    <a:srgbClr val="C0C0C0"/>
                  </a:outerShdw>
                </a:effectLst>
                <a:ea typeface="仿宋_GB2312" pitchFamily="49" charset="-122"/>
              </a:rPr>
              <a:t>一个对象部分地包含它自己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或用它自己给自己定义</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则称这个对象是递归的；若一个过程</a:t>
            </a:r>
            <a:r>
              <a:rPr kumimoji="0" lang="zh-CN" altLang="en-US" dirty="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zh-CN" altLang="en-US" smtClean="0">
                <a:solidFill>
                  <a:srgbClr val="0000CC"/>
                </a:solidFill>
                <a:effectLst>
                  <a:outerShdw blurRad="38100" dist="38100" dir="2700000" algn="tl">
                    <a:srgbClr val="C0C0C0"/>
                  </a:outerShdw>
                </a:effectLst>
                <a:ea typeface="仿宋_GB2312" pitchFamily="49" charset="-122"/>
              </a:rPr>
              <a:t>三种常用</a:t>
            </a:r>
            <a:r>
              <a:rPr kumimoji="0" lang="zh-CN" altLang="en-US">
                <a:solidFill>
                  <a:srgbClr val="0000CC"/>
                </a:solidFill>
                <a:effectLst>
                  <a:outerShdw blurRad="38100" dist="38100" dir="2700000" algn="tl">
                    <a:srgbClr val="C0C0C0"/>
                  </a:outerShdw>
                </a:effectLst>
                <a:ea typeface="仿宋_GB2312" pitchFamily="49" charset="-122"/>
              </a:rPr>
              <a:t>到</a:t>
            </a:r>
            <a:r>
              <a:rPr kumimoji="0" lang="zh-CN" altLang="en-US" smtClean="0">
                <a:solidFill>
                  <a:srgbClr val="0000CC"/>
                </a:solidFill>
                <a:effectLst>
                  <a:outerShdw blurRad="38100" dist="38100" dir="2700000" algn="tl">
                    <a:srgbClr val="C0C0C0"/>
                  </a:outerShdw>
                </a:effectLst>
                <a:ea typeface="仿宋_GB2312" pitchFamily="49" charset="-122"/>
              </a:rPr>
              <a:t>递归的方法</a:t>
            </a:r>
            <a:endParaRPr kumimoji="0" lang="zh-CN" altLang="en-US" dirty="0">
              <a:effectLst>
                <a:outerShdw blurRad="38100" dist="38100" dir="2700000" algn="tl">
                  <a:srgbClr val="C0C0C0"/>
                </a:outerShdw>
              </a:effectLst>
              <a:ea typeface="仿宋_GB2312" pitchFamily="49" charset="-122"/>
            </a:endParaRPr>
          </a:p>
          <a:p>
            <a:pPr marL="971550" lvl="1" indent="-514350">
              <a:lnSpc>
                <a:spcPct val="105000"/>
              </a:lnSpc>
              <a:spcBef>
                <a:spcPct val="10000"/>
              </a:spcBef>
              <a:buClrTx/>
              <a:buSzPct val="50000"/>
              <a:buFont typeface="+mj-lt"/>
              <a:buAutoNum type="arabicPeriod"/>
              <a:defRPr/>
            </a:pPr>
            <a:r>
              <a:rPr kumimoji="0" lang="zh-CN" altLang="en-US" sz="3200" dirty="0">
                <a:effectLst>
                  <a:outerShdw blurRad="38100" dist="38100" dir="2700000" algn="tl">
                    <a:srgbClr val="C0C0C0"/>
                  </a:outerShdw>
                </a:effectLst>
                <a:ea typeface="仿宋_GB2312" pitchFamily="49" charset="-122"/>
              </a:rPr>
              <a:t> 定义是递归的</a:t>
            </a:r>
          </a:p>
          <a:p>
            <a:pPr marL="971550" lvl="1" indent="-514350">
              <a:lnSpc>
                <a:spcPct val="105000"/>
              </a:lnSpc>
              <a:spcBef>
                <a:spcPct val="10000"/>
              </a:spcBef>
              <a:buClrTx/>
              <a:buSzPct val="50000"/>
              <a:buFont typeface="+mj-lt"/>
              <a:buAutoNum type="arabicPeriod"/>
              <a:defRPr/>
            </a:pPr>
            <a:r>
              <a:rPr kumimoji="0" lang="zh-CN" altLang="en-US" sz="3200" dirty="0">
                <a:effectLst>
                  <a:outerShdw blurRad="38100" dist="38100" dir="2700000" algn="tl">
                    <a:srgbClr val="C0C0C0"/>
                  </a:outerShdw>
                </a:effectLst>
                <a:ea typeface="仿宋_GB2312" pitchFamily="49" charset="-122"/>
              </a:rPr>
              <a:t> 数据结构是递归的</a:t>
            </a:r>
          </a:p>
          <a:p>
            <a:pPr marL="971550" lvl="1" indent="-514350">
              <a:lnSpc>
                <a:spcPct val="105000"/>
              </a:lnSpc>
              <a:spcBef>
                <a:spcPct val="10000"/>
              </a:spcBef>
              <a:buClrTx/>
              <a:buSzPct val="50000"/>
              <a:buFont typeface="+mj-lt"/>
              <a:buAutoNum type="arabicPeriod"/>
              <a:defRPr/>
            </a:pPr>
            <a:r>
              <a:rPr kumimoji="0" lang="zh-CN" altLang="en-US" sz="3200" dirty="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0844" y="3717032"/>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a:defRPr/>
            </a:pPr>
            <a:r>
              <a:rPr lang="en-US" altLang="zh-CN" sz="3600" smtClean="0">
                <a:solidFill>
                  <a:srgbClr val="0000CC"/>
                </a:solidFill>
                <a:latin typeface="黑体" panose="02010609060101010101" pitchFamily="49" charset="-122"/>
                <a:ea typeface="黑体" panose="02010609060101010101" pitchFamily="49" charset="-122"/>
              </a:rPr>
              <a:t>1</a:t>
            </a:r>
            <a:r>
              <a:rPr lang="zh-CN" altLang="en-US" sz="3600" smtClean="0">
                <a:solidFill>
                  <a:srgbClr val="0000CC"/>
                </a:solidFill>
                <a:latin typeface="黑体" panose="02010609060101010101" pitchFamily="49" charset="-122"/>
                <a:ea typeface="黑体" panose="02010609060101010101" pitchFamily="49" charset="-122"/>
              </a:rPr>
              <a:t>、定义</a:t>
            </a:r>
            <a:r>
              <a:rPr lang="zh-CN" altLang="en-US" sz="3600" dirty="0">
                <a:solidFill>
                  <a:srgbClr val="0000CC"/>
                </a:solidFill>
                <a:latin typeface="黑体" panose="02010609060101010101" pitchFamily="49" charset="-122"/>
                <a:ea typeface="黑体" panose="02010609060101010101" pitchFamily="49" charset="-122"/>
              </a:rPr>
              <a:t>是递归的</a:t>
            </a:r>
          </a:p>
        </p:txBody>
      </p:sp>
      <p:sp>
        <p:nvSpPr>
          <p:cNvPr id="51203" name="Text Box 3"/>
          <p:cNvSpPr txBox="1">
            <a:spLocks noChangeArrowheads="1"/>
          </p:cNvSpPr>
          <p:nvPr/>
        </p:nvSpPr>
        <p:spPr bwMode="auto">
          <a:xfrm>
            <a:off x="1088777"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1055440" y="1219201"/>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extLst>
              <p:ext uri="{D42A27DB-BD31-4B8C-83A1-F6EECF244321}">
                <p14:modId xmlns:p14="http://schemas.microsoft.com/office/powerpoint/2010/main" val="518309942"/>
              </p:ext>
            </p:extLst>
          </p:nvPr>
        </p:nvGraphicFramePr>
        <p:xfrm>
          <a:off x="1560265" y="1828801"/>
          <a:ext cx="5743575" cy="1255713"/>
        </p:xfrm>
        <a:graphic>
          <a:graphicData uri="http://schemas.openxmlformats.org/presentationml/2006/ole">
            <mc:AlternateContent xmlns:mc="http://schemas.openxmlformats.org/markup-compatibility/2006">
              <mc:Choice xmlns:v="urn:schemas-microsoft-com:vml" Requires="v">
                <p:oleObj spid="_x0000_s51258"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65" y="1828801"/>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矩形 10"/>
          <p:cNvSpPr>
            <a:spLocks noChangeArrowheads="1"/>
          </p:cNvSpPr>
          <p:nvPr/>
        </p:nvSpPr>
        <p:spPr bwMode="auto">
          <a:xfrm>
            <a:off x="7392144" y="3766711"/>
            <a:ext cx="4464496" cy="163121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递归函数必须包含一个递归出口。</a:t>
            </a:r>
            <a:endParaRPr lang="en-US" altLang="zh-CN"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dirty="0">
                <a:solidFill>
                  <a:srgbClr val="339933"/>
                </a:solidFill>
                <a:latin typeface="AdobeSongStd-Light"/>
                <a:ea typeface="黑体" panose="02010609060101010101" pitchFamily="49" charset="-122"/>
              </a:rPr>
              <a:t>。</a:t>
            </a:r>
            <a:endParaRPr lang="zh-CN" altLang="en-US" sz="2000" dirty="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46504" y="1533779"/>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normAutofit fontScale="90000"/>
          </a:bodyPr>
          <a:lstStyle/>
          <a:p>
            <a:pPr eaLnBrk="1" hangingPunct="1"/>
            <a:r>
              <a:rPr lang="zh-CN" altLang="en-US" sz="5400" dirty="0">
                <a:solidFill>
                  <a:srgbClr val="C62400"/>
                </a:solidFill>
              </a:rPr>
              <a:t>第</a:t>
            </a:r>
            <a:r>
              <a:rPr lang="en-US" altLang="zh-CN" sz="5400" dirty="0">
                <a:solidFill>
                  <a:srgbClr val="C62400"/>
                </a:solidFill>
                <a:latin typeface="Times New Roman" panose="02020603050405020304" pitchFamily="18" charset="0"/>
                <a:cs typeface="Times New Roman" panose="02020603050405020304" pitchFamily="18" charset="0"/>
              </a:rPr>
              <a:t>3</a:t>
            </a:r>
            <a:r>
              <a:rPr lang="zh-CN" altLang="en-US" sz="5400" dirty="0">
                <a:solidFill>
                  <a:srgbClr val="C62400"/>
                </a:solidFill>
              </a:rPr>
              <a:t>章 栈和队列</a:t>
            </a:r>
          </a:p>
        </p:txBody>
      </p:sp>
      <p:sp>
        <p:nvSpPr>
          <p:cNvPr id="4101" name="Rectangle 5"/>
          <p:cNvSpPr>
            <a:spLocks noGrp="1" noChangeArrowheads="1"/>
          </p:cNvSpPr>
          <p:nvPr>
            <p:ph idx="1"/>
          </p:nvPr>
        </p:nvSpPr>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eaLnBrk="1" hangingPunct="1">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3.1 </a:t>
            </a:r>
            <a:r>
              <a:rPr lang="zh-CN" altLang="en-US" sz="3800" dirty="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3.2 </a:t>
            </a:r>
            <a:r>
              <a:rPr lang="zh-CN" altLang="en-US" sz="3800" dirty="0">
                <a:solidFill>
                  <a:srgbClr val="0000CC"/>
                </a:solidFill>
                <a:effectLst/>
                <a:latin typeface="华文仿宋" panose="02010600040101010101" pitchFamily="2" charset="-122"/>
                <a:ea typeface="华文仿宋" panose="02010600040101010101" pitchFamily="2" charset="-122"/>
              </a:rPr>
              <a:t>栈的应用</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3.3 </a:t>
            </a:r>
            <a:r>
              <a:rPr lang="zh-CN" altLang="en-US" sz="3800" dirty="0">
                <a:solidFill>
                  <a:srgbClr val="0000CC"/>
                </a:solidFill>
                <a:effectLst/>
                <a:latin typeface="华文仿宋" panose="02010600040101010101" pitchFamily="2" charset="-122"/>
                <a:ea typeface="华文仿宋" panose="02010600040101010101" pitchFamily="2" charset="-122"/>
              </a:rPr>
              <a:t>栈和递归</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3.4 </a:t>
            </a:r>
            <a:r>
              <a:rPr lang="zh-CN" altLang="en-US" sz="3800" dirty="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dirty="0">
                <a:solidFill>
                  <a:srgbClr val="0000CC"/>
                </a:solidFill>
                <a:effectLst/>
                <a:latin typeface="华文仿宋" panose="02010600040101010101" pitchFamily="2" charset="-122"/>
                <a:ea typeface="华文仿宋" panose="02010600040101010101" pitchFamily="2" charset="-122"/>
              </a:rPr>
              <a:t>             </a:t>
            </a: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3.5 </a:t>
            </a:r>
            <a:r>
              <a:rPr lang="zh-CN" altLang="en-US" sz="3800" dirty="0">
                <a:solidFill>
                  <a:srgbClr val="0000CC"/>
                </a:solidFill>
                <a:effectLst/>
                <a:latin typeface="华文仿宋" panose="02010600040101010101" pitchFamily="2" charset="-122"/>
                <a:ea typeface="华文仿宋" panose="02010600040101010101" pitchFamily="2" charset="-122"/>
              </a:rPr>
              <a:t>队列的应用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求解阶乘</a:t>
            </a:r>
            <a:r>
              <a:rPr lang="en-US" altLang="zh-CN" sz="3600" i="1" dirty="0">
                <a:solidFill>
                  <a:srgbClr val="0033CC"/>
                </a:solidFill>
                <a:latin typeface="黑体" panose="02010609060101010101" pitchFamily="49" charset="-122"/>
                <a:ea typeface="黑体" panose="02010609060101010101" pitchFamily="49" charset="-122"/>
              </a:rPr>
              <a:t>n</a:t>
            </a:r>
            <a:r>
              <a:rPr lang="en-US" altLang="zh-CN" sz="3600" dirty="0">
                <a:solidFill>
                  <a:srgbClr val="0033CC"/>
                </a:solidFill>
                <a:latin typeface="黑体" panose="02010609060101010101" pitchFamily="49" charset="-122"/>
                <a:ea typeface="黑体" panose="02010609060101010101" pitchFamily="49" charset="-122"/>
              </a:rPr>
              <a:t>!</a:t>
            </a:r>
            <a:r>
              <a:rPr lang="zh-CN" altLang="en-US" sz="3600" dirty="0">
                <a:solidFill>
                  <a:srgbClr val="0033CC"/>
                </a:solidFill>
                <a:latin typeface="黑体" panose="02010609060101010101" pitchFamily="49" charset="-122"/>
                <a:ea typeface="黑体" panose="02010609060101010101" pitchFamily="49" charset="-122"/>
              </a:rPr>
              <a:t>的过程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3352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4267201" y="1295401"/>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3352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3429000" y="2209801"/>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3048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3048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3048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8763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8763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9067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3352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3429001" y="30480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3048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3048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3048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8763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8763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9067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3352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3429001" y="38862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3048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3048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3048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8763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8763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9067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3352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3429001" y="47244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3048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3048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3048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8763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8763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9067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3352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3429001" y="5562601"/>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3048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3048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3048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8763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8763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9067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24987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9067801" y="2743201"/>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2514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19653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9601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9601201"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2019994" y="4327426"/>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1562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2624832"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2947094" y="4360764"/>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2947094" y="5198964"/>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4266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4602856" y="4313139"/>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4602856" y="51513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5937945"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6250681" y="4287739"/>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6250681"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7550845"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7866756" y="4287739"/>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638994" y="4843364"/>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9192320"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9505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9505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3101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4756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6341169" y="3328889"/>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7996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2001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9157394" y="5052914"/>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7866756"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7585770" y="5118001"/>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5926832"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4298057"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2081906" y="5357714"/>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2019995"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2657475" y="1309589"/>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6221413" y="1309589"/>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1919288" y="3130551"/>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1462087"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1919289"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2524126"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2846388" y="3163889"/>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2846388" y="4071939"/>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4165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4502150" y="3116264"/>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4502150" y="4024314"/>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5837239"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6149975" y="3090864"/>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6149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7450139"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7766050" y="3090864"/>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7766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538288" y="3646489"/>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9091614"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9404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9404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3000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9056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7553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5826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4440239" y="4370389"/>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2657475" y="4370389"/>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1847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3143251"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4727576"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6311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7967664" y="7939"/>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6526214" y="4789489"/>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4943475" y="4789489"/>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3359151"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1773238" y="4789489"/>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4656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6240463" y="2132014"/>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7896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8110538" y="992189"/>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9102726" y="3868739"/>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5849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4197351" y="3973514"/>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1981200" y="4160839"/>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7485064" y="3921126"/>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1917701"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p:cNvSpPr txBox="1">
            <a:spLocks noChangeArrowheads="1"/>
          </p:cNvSpPr>
          <p:nvPr/>
        </p:nvSpPr>
        <p:spPr bwMode="auto">
          <a:xfrm>
            <a:off x="1991544" y="3513361"/>
            <a:ext cx="90707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2057401" y="1052736"/>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35814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41148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3124200" y="29894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49530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54864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43434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63246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68580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57150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76962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82296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70866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2779714" y="26846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8212138" y="26227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3581400" y="18464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4114800" y="18464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3124200" y="21512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2779714" y="18464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4097338" y="17845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29" name="Rectangle 3"/>
          <p:cNvSpPr txBox="1">
            <a:spLocks noChangeArrowheads="1"/>
          </p:cNvSpPr>
          <p:nvPr/>
        </p:nvSpPr>
        <p:spPr bwMode="auto">
          <a:xfrm>
            <a:off x="3668278" y="4581128"/>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int</a:t>
            </a:r>
            <a:r>
              <a:rPr kumimoji="0" lang="en-US" altLang="zh-CN" sz="1800" dirty="0">
                <a:solidFill>
                  <a:srgbClr val="0000CC"/>
                </a:solidFill>
                <a:ea typeface="仿宋_GB2312" pitchFamily="49" charset="-122"/>
                <a:cs typeface="+mn-cs"/>
              </a:rPr>
              <a:t> 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T data;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*link;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LinkNode</a:t>
            </a:r>
            <a:r>
              <a:rPr kumimoji="0" lang="en-US" altLang="zh-CN" sz="1800" dirty="0">
                <a:solidFill>
                  <a:srgbClr val="0000CC"/>
                </a:solidFill>
                <a:ea typeface="仿宋_GB2312" pitchFamily="49" charset="-122"/>
                <a:cs typeface="+mn-cs"/>
              </a:rPr>
              <a: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结点命名</a:t>
            </a:r>
            <a:endParaRPr kumimoji="0" lang="zh-CN" altLang="en-US" sz="600" dirty="0">
              <a:solidFill>
                <a:schemeClr val="tx2"/>
              </a:solidFill>
              <a:ea typeface="仿宋_GB2312" pitchFamily="49" charset="-122"/>
              <a:cs typeface="+mn-cs"/>
            </a:endParaRPr>
          </a:p>
        </p:txBody>
      </p:sp>
      <p:sp>
        <p:nvSpPr>
          <p:cNvPr id="2" name="标题 1"/>
          <p:cNvSpPr>
            <a:spLocks noGrp="1"/>
          </p:cNvSpPr>
          <p:nvPr>
            <p:ph type="title"/>
          </p:nvPr>
        </p:nvSpPr>
        <p:spPr/>
        <p:txBody>
          <a:bodyPr>
            <a:normAutofit fontScale="90000"/>
          </a:bodyPr>
          <a:lstStyle/>
          <a:p>
            <a:r>
              <a:rPr lang="en-US" altLang="zh-CN" smtClean="0"/>
              <a:t>2</a:t>
            </a:r>
            <a:r>
              <a:rPr lang="zh-CN" altLang="en-US" smtClean="0"/>
              <a:t>、数据结构</a:t>
            </a:r>
            <a:r>
              <a:rPr lang="zh-CN" altLang="en-US" dirty="0"/>
              <a:t>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88032" y="1044575"/>
            <a:ext cx="76962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en-US" altLang="zh-CN" sz="2800" b="0" dirty="0" smtClean="0">
                <a:latin typeface="Times New Roman" panose="02020603050405020304" pitchFamily="18" charset="0"/>
                <a:ea typeface="+mn-ea"/>
                <a:cs typeface="Times New Roman" panose="02020603050405020304" pitchFamily="18" charset="0"/>
              </a:rPr>
              <a:t>template </a:t>
            </a:r>
            <a:r>
              <a:rPr lang="en-US" altLang="zh-CN" sz="2800" b="0" dirty="0">
                <a:latin typeface="Times New Roman" panose="02020603050405020304" pitchFamily="18" charset="0"/>
                <a:ea typeface="+mn-ea"/>
                <a:cs typeface="Times New Roman" panose="02020603050405020304" pitchFamily="18" charset="0"/>
              </a:rPr>
              <a:t>&lt;class T&gt;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void Print ( </a:t>
            </a:r>
            <a:r>
              <a:rPr lang="en-US" altLang="zh-CN" sz="2800" b="0" dirty="0" err="1">
                <a:latin typeface="Times New Roman" panose="02020603050405020304" pitchFamily="18" charset="0"/>
                <a:ea typeface="+mn-ea"/>
                <a:cs typeface="Times New Roman" panose="02020603050405020304" pitchFamily="18" charset="0"/>
              </a:rPr>
              <a:t>LinkNode</a:t>
            </a:r>
            <a:r>
              <a:rPr lang="en-US" altLang="zh-CN" sz="2800" b="0" dirty="0">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if ( f -&gt;link </a:t>
            </a:r>
            <a:r>
              <a:rPr lang="en-US" altLang="zh-CN" sz="2800" b="0" i="1" dirty="0">
                <a:latin typeface="Times New Roman" panose="02020603050405020304" pitchFamily="18" charset="0"/>
                <a:ea typeface="+mn-ea"/>
                <a:cs typeface="Times New Roman" panose="02020603050405020304" pitchFamily="18" charset="0"/>
              </a:rPr>
              <a:t>==</a:t>
            </a:r>
            <a:r>
              <a:rPr lang="en-US" altLang="zh-CN" sz="2800" b="0" dirty="0">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a:t>
            </a:r>
            <a:r>
              <a:rPr lang="en-US" altLang="zh-CN" sz="2800" b="0" dirty="0" err="1">
                <a:latin typeface="Times New Roman" panose="02020603050405020304" pitchFamily="18" charset="0"/>
                <a:ea typeface="+mn-ea"/>
                <a:cs typeface="Times New Roman" panose="02020603050405020304" pitchFamily="18" charset="0"/>
              </a:rPr>
              <a:t>cout</a:t>
            </a:r>
            <a:r>
              <a:rPr lang="en-US" altLang="zh-CN" sz="2800" b="0" dirty="0">
                <a:latin typeface="Times New Roman" panose="02020603050405020304" pitchFamily="18" charset="0"/>
                <a:ea typeface="+mn-ea"/>
                <a:cs typeface="Times New Roman" panose="02020603050405020304" pitchFamily="18" charset="0"/>
              </a:rPr>
              <a:t> &lt;&lt; f -&gt;data &lt;&lt; </a:t>
            </a:r>
            <a:r>
              <a:rPr lang="en-US" altLang="zh-CN" sz="2800" b="0" dirty="0" err="1">
                <a:latin typeface="Times New Roman" panose="02020603050405020304" pitchFamily="18" charset="0"/>
                <a:ea typeface="+mn-ea"/>
                <a:cs typeface="Times New Roman" panose="02020603050405020304" pitchFamily="18" charset="0"/>
              </a:rPr>
              <a:t>endl</a:t>
            </a:r>
            <a:r>
              <a:rPr lang="en-US" altLang="zh-CN" sz="2800" b="0" dirty="0">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3129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3663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2748880" y="5041702"/>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4272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4806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3815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5415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5949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4958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6558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7092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6101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7701880" y="4736902"/>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8235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7244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2429794" y="47369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3968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3623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5111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4766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6254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5909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7397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7052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8217818" y="4736902"/>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3587080" y="4584502"/>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3142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4285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5428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6571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7714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4409405" y="4005064"/>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37"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a:t>搜索链表最后一个结点并打印其</a:t>
            </a:r>
            <a:r>
              <a:rPr lang="zh-CN" altLang="en-US" sz="3200" dirty="0" smtClean="0"/>
              <a:t>数值</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06288" y="1140324"/>
            <a:ext cx="6773416" cy="3030064"/>
          </a:xfrm>
        </p:spPr>
        <p:txBody>
          <a:bodyPr>
            <a:normAutofit/>
          </a:bodyPr>
          <a:lstStyle/>
          <a:p>
            <a:pPr>
              <a:lnSpc>
                <a:spcPct val="95000"/>
              </a:lnSpc>
              <a:defRPr/>
            </a:pPr>
            <a:r>
              <a:rPr lang="en-US" altLang="zh-CN" sz="2800" dirty="0" smtClean="0">
                <a:solidFill>
                  <a:schemeClr val="tx1"/>
                </a:solidFill>
                <a:latin typeface="Times New Roman" panose="02020603050405020304" pitchFamily="18" charset="0"/>
                <a:ea typeface="+mn-ea"/>
                <a:cs typeface="Times New Roman" panose="02020603050405020304" pitchFamily="18" charset="0"/>
              </a:rPr>
              <a:t>template </a:t>
            </a:r>
            <a:r>
              <a:rPr lang="en-US" altLang="zh-CN" sz="2800" dirty="0">
                <a:solidFill>
                  <a:schemeClr val="tx1"/>
                </a:solidFill>
                <a:latin typeface="Times New Roman" panose="02020603050405020304" pitchFamily="18" charset="0"/>
                <a:ea typeface="+mn-ea"/>
                <a:cs typeface="Times New Roman" panose="02020603050405020304" pitchFamily="18" charset="0"/>
              </a:rPr>
              <a:t>&lt;class T&gt;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a:solidFill>
                  <a:schemeClr val="tx1"/>
                </a:solidFill>
                <a:latin typeface="Times New Roman" panose="02020603050405020304" pitchFamily="18" charset="0"/>
                <a:ea typeface="+mn-ea"/>
                <a:cs typeface="Times New Roman" panose="02020603050405020304" pitchFamily="18" charset="0"/>
              </a:rPr>
              <a:t>&lt;T&gt; *f, T&amp; 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3273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3807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2892896" y="5408636"/>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4416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4950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3959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5559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6093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5102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6702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7236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6245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7845896" y="5103836"/>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7388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573810" y="51038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4112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767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5255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4910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6398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6053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8361834" y="5103836"/>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3731096" y="4951436"/>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4035897" y="4398987"/>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8379296" y="513399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6779096" y="5087962"/>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5040"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a:xfrm>
            <a:off x="263352" y="44624"/>
            <a:ext cx="10515600" cy="687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在链表中寻找等于给定值的结点并打印其数值</a:t>
            </a:r>
          </a:p>
        </p:txBody>
      </p:sp>
      <p:sp>
        <p:nvSpPr>
          <p:cNvPr id="2" name="矩形 1"/>
          <p:cNvSpPr/>
          <p:nvPr/>
        </p:nvSpPr>
        <p:spPr>
          <a:xfrm>
            <a:off x="6690320" y="980728"/>
            <a:ext cx="5454352" cy="3323987"/>
          </a:xfrm>
          <a:prstGeom prst="rect">
            <a:avLst/>
          </a:prstGeom>
          <a:solidFill>
            <a:schemeClr val="bg1">
              <a:lumMod val="95000"/>
            </a:schemeClr>
          </a:solidFill>
        </p:spPr>
        <p:txBody>
          <a:bodyPr wrap="square">
            <a:spAutoFit/>
          </a:bodyPr>
          <a:lstStyle/>
          <a:p>
            <a:pPr>
              <a:lnSpc>
                <a:spcPct val="105000"/>
              </a:lnSpc>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LinkNode&lt;T&gt; *List&lt;T&gt;::Search(T x) {</a:t>
            </a:r>
          </a:p>
          <a:p>
            <a:pPr>
              <a:lnSpc>
                <a:spcPct val="105000"/>
              </a:lnSpc>
            </a:pP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在表中搜索含数据</a:t>
            </a: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的结点</a:t>
            </a: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搜索成功时函数返</a:t>
            </a:r>
          </a:p>
          <a:p>
            <a:pPr>
              <a:lnSpc>
                <a:spcPct val="105000"/>
              </a:lnSpc>
            </a:pP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该结点地址</a:t>
            </a: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否则返回</a:t>
            </a: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NULL</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a:t>
            </a:r>
          </a:p>
          <a:p>
            <a:pPr>
              <a:lnSpc>
                <a:spcPct val="105000"/>
              </a:lnSpc>
            </a:pPr>
            <a:r>
              <a:rPr lang="en-US" altLang="zh-CN" sz="2000" b="0" smtClean="0">
                <a:latin typeface="Times New Roman" panose="02020603050405020304" pitchFamily="18" charset="0"/>
                <a:ea typeface="宋体" panose="02010600030101010101" pitchFamily="2" charset="-122"/>
                <a:cs typeface="Times New Roman" panose="02020603050405020304" pitchFamily="18" charset="0"/>
              </a:rPr>
              <a:t>	LinkNode&lt;T</a:t>
            </a:r>
            <a:r>
              <a:rPr lang="en-US" altLang="zh-CN" sz="2000" b="0">
                <a:latin typeface="Times New Roman" panose="02020603050405020304" pitchFamily="18" charset="0"/>
                <a:ea typeface="宋体" panose="02010600030101010101" pitchFamily="2" charset="-122"/>
                <a:cs typeface="Times New Roman" panose="02020603050405020304" pitchFamily="18" charset="0"/>
              </a:rPr>
              <a:t>&gt; *current = first-&gt;link;</a:t>
            </a:r>
          </a:p>
          <a:p>
            <a:pPr>
              <a:lnSpc>
                <a:spcPct val="105000"/>
              </a:lnSpc>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 	 while ( current != NULL)</a:t>
            </a:r>
          </a:p>
          <a:p>
            <a:pPr>
              <a:lnSpc>
                <a:spcPct val="105000"/>
              </a:lnSpc>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smtClean="0">
                <a:latin typeface="Times New Roman" panose="02020603050405020304" pitchFamily="18" charset="0"/>
                <a:ea typeface="宋体" panose="02010600030101010101" pitchFamily="2" charset="-122"/>
                <a:cs typeface="Times New Roman" panose="02020603050405020304" pitchFamily="18" charset="0"/>
              </a:rPr>
              <a:t>  if </a:t>
            </a:r>
            <a:r>
              <a:rPr lang="en-US" altLang="zh-CN" sz="2000" b="0">
                <a:latin typeface="Times New Roman" panose="02020603050405020304" pitchFamily="18" charset="0"/>
                <a:ea typeface="宋体" panose="02010600030101010101" pitchFamily="2" charset="-122"/>
                <a:cs typeface="Times New Roman" panose="02020603050405020304" pitchFamily="18" charset="0"/>
              </a:rPr>
              <a:t>(current-&gt;data = = x )  break;</a:t>
            </a:r>
          </a:p>
          <a:p>
            <a:pPr>
              <a:lnSpc>
                <a:spcPct val="105000"/>
              </a:lnSpc>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smtClean="0">
                <a:latin typeface="Times New Roman" panose="02020603050405020304" pitchFamily="18" charset="0"/>
                <a:ea typeface="宋体" panose="02010600030101010101" pitchFamily="2" charset="-122"/>
                <a:cs typeface="Times New Roman" panose="02020603050405020304" pitchFamily="18" charset="0"/>
              </a:rPr>
              <a:t>           else  </a:t>
            </a:r>
            <a:r>
              <a:rPr lang="en-US" altLang="zh-CN" sz="2000" b="0">
                <a:latin typeface="Times New Roman" panose="02020603050405020304" pitchFamily="18" charset="0"/>
                <a:ea typeface="宋体" panose="02010600030101010101" pitchFamily="2" charset="-122"/>
                <a:cs typeface="Times New Roman" panose="02020603050405020304" pitchFamily="18" charset="0"/>
              </a:rPr>
              <a:t>current = current-&gt;link;  	</a:t>
            </a:r>
          </a:p>
          <a:p>
            <a:pPr>
              <a:lnSpc>
                <a:spcPct val="105000"/>
              </a:lnSpc>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smtClean="0">
                <a:solidFill>
                  <a:srgbClr val="CC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沿着链找含</a:t>
            </a:r>
            <a:r>
              <a:rPr lang="en-US" altLang="zh-CN"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b="0">
                <a:solidFill>
                  <a:srgbClr val="CC0000"/>
                </a:solidFill>
                <a:latin typeface="Times New Roman" panose="02020603050405020304" pitchFamily="18" charset="0"/>
                <a:ea typeface="宋体" panose="02010600030101010101" pitchFamily="2" charset="-122"/>
                <a:cs typeface="Times New Roman" panose="02020603050405020304" pitchFamily="18" charset="0"/>
              </a:rPr>
              <a:t>结点</a:t>
            </a:r>
          </a:p>
          <a:p>
            <a:pPr>
              <a:lnSpc>
                <a:spcPct val="105000"/>
              </a:lnSpc>
            </a:pPr>
            <a:r>
              <a:rPr lang="zh-CN" altLang="en-US" sz="2000" b="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a:latin typeface="Times New Roman" panose="02020603050405020304" pitchFamily="18" charset="0"/>
                <a:ea typeface="宋体" panose="02010600030101010101" pitchFamily="2" charset="-122"/>
                <a:cs typeface="Times New Roman" panose="02020603050405020304" pitchFamily="18" charset="0"/>
              </a:rPr>
              <a:t>return current;</a:t>
            </a:r>
          </a:p>
          <a:p>
            <a:pPr>
              <a:lnSpc>
                <a:spcPct val="105000"/>
              </a:lnSpc>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47328" y="1387518"/>
            <a:ext cx="7488832" cy="456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③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3" name="标题 2"/>
          <p:cNvSpPr>
            <a:spLocks noGrp="1"/>
          </p:cNvSpPr>
          <p:nvPr>
            <p:ph type="title"/>
          </p:nvPr>
        </p:nvSpPr>
        <p:spPr/>
        <p:txBody>
          <a:bodyPr>
            <a:normAutofit fontScale="90000"/>
          </a:bodyPr>
          <a:lstStyle/>
          <a:p>
            <a:r>
              <a:rPr lang="zh-CN" altLang="en-US"/>
              <a:t> </a:t>
            </a:r>
            <a:r>
              <a:rPr lang="en-US" altLang="zh-CN" smtClean="0"/>
              <a:t>3</a:t>
            </a:r>
            <a:r>
              <a:rPr lang="zh-CN" altLang="en-US" smtClean="0"/>
              <a:t>、问题</a:t>
            </a:r>
            <a:r>
              <a:rPr lang="zh-CN" altLang="en-US" dirty="0"/>
              <a:t>的解法是递归</a:t>
            </a:r>
            <a:r>
              <a:rPr lang="zh-CN" altLang="en-US" dirty="0" smtClean="0"/>
              <a:t>的</a:t>
            </a:r>
            <a:endParaRPr lang="zh-CN" altLang="en-US" dirty="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772816"/>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7824531" y="2852936"/>
            <a:ext cx="83054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AU" altLang="zh-CN" sz="1800" b="0" i="0" u="none" strike="noStrike" cap="none" normalizeH="0" baseline="0" smtClean="0">
                <a:ln>
                  <a:noFill/>
                </a:ln>
                <a:solidFill>
                  <a:schemeClr val="tx1"/>
                </a:solidFill>
                <a:effectLst/>
              </a:rPr>
              <a:t>Step</a:t>
            </a:r>
            <a:r>
              <a:rPr lang="en-AU" altLang="zh-CN" sz="1800" b="0"/>
              <a:t>1</a:t>
            </a:r>
            <a:endParaRPr kumimoji="1" lang="en-AU" altLang="zh-CN" sz="1800" b="0" i="0" u="none" strike="noStrike" cap="none" normalizeH="0" baseline="0" smtClean="0">
              <a:ln>
                <a:noFill/>
              </a:ln>
              <a:solidFill>
                <a:schemeClr val="tx1"/>
              </a:solidFill>
              <a:effectLst/>
            </a:endParaRPr>
          </a:p>
        </p:txBody>
      </p:sp>
      <p:sp>
        <p:nvSpPr>
          <p:cNvPr id="6" name="矩形 5"/>
          <p:cNvSpPr/>
          <p:nvPr/>
        </p:nvSpPr>
        <p:spPr bwMode="auto">
          <a:xfrm>
            <a:off x="7824530" y="3861048"/>
            <a:ext cx="83054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AU" altLang="zh-CN" sz="1800" b="0" i="0" u="none" strike="noStrike" cap="none" normalizeH="0" baseline="0" smtClean="0">
                <a:ln>
                  <a:noFill/>
                </a:ln>
                <a:solidFill>
                  <a:schemeClr val="tx1"/>
                </a:solidFill>
                <a:effectLst/>
              </a:rPr>
              <a:t>Step</a:t>
            </a:r>
            <a:r>
              <a:rPr lang="en-AU" altLang="zh-CN" sz="1800" b="0" smtClean="0"/>
              <a:t>2</a:t>
            </a:r>
            <a:endParaRPr kumimoji="1" lang="en-AU" altLang="zh-CN" sz="1800" b="0" i="0" u="none" strike="noStrike" cap="none" normalizeH="0" baseline="0" smtClean="0">
              <a:ln>
                <a:noFill/>
              </a:ln>
              <a:solidFill>
                <a:schemeClr val="tx1"/>
              </a:solidFill>
              <a:effectLst/>
            </a:endParaRPr>
          </a:p>
        </p:txBody>
      </p:sp>
      <p:sp>
        <p:nvSpPr>
          <p:cNvPr id="7" name="矩形 6"/>
          <p:cNvSpPr/>
          <p:nvPr/>
        </p:nvSpPr>
        <p:spPr bwMode="auto">
          <a:xfrm>
            <a:off x="7824192" y="4797152"/>
            <a:ext cx="83054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AU" altLang="zh-CN" sz="1800" b="0" i="0" u="none" strike="noStrike" cap="none" normalizeH="0" baseline="0" smtClean="0">
                <a:ln>
                  <a:noFill/>
                </a:ln>
                <a:solidFill>
                  <a:schemeClr val="tx1"/>
                </a:solidFill>
                <a:effectLst/>
              </a:rPr>
              <a:t>Step</a:t>
            </a:r>
            <a:r>
              <a:rPr lang="en-AU" altLang="zh-CN" sz="1800" b="0"/>
              <a:t>3</a:t>
            </a:r>
            <a:endParaRPr kumimoji="1" lang="en-AU" altLang="zh-CN" sz="1800" b="0" i="0" u="none" strike="noStrike" cap="none" normalizeH="0" baseline="0" smtClean="0">
              <a:ln>
                <a:noFill/>
              </a:ln>
              <a:solidFill>
                <a:schemeClr val="tx1"/>
              </a:solidFill>
              <a:effectLst/>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65784"/>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
            <a:ext cx="4160242" cy="679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ic1.zhimg.com/50/v2-64e912ac46acca5b5114052d2e7aaf2e_hd.webp?source=1940ef5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3280" y="476672"/>
            <a:ext cx="3988699" cy="1040531"/>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pic2.zhimg.com/80/v2-ec71f2250c4c1f432e7e5c801f8eb0bf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41" y="166418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https://pic4.zhimg.com/50/v2-77f7888545bc94292253725fd5033bad_hd.webp?source=1940ef5c"/>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416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https://pic1.zhimg.com/50/v2-a113eef84d237baf8dbbc481830098fe_hd.webp?source=1940ef5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16299" y="5114402"/>
            <a:ext cx="4381500" cy="11430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65890" y="2492896"/>
            <a:ext cx="83054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AU" altLang="zh-CN" sz="1800" b="0" i="0" u="none" strike="noStrike" cap="none" normalizeH="0" baseline="0" smtClean="0">
                <a:ln>
                  <a:noFill/>
                </a:ln>
                <a:solidFill>
                  <a:schemeClr val="tx1"/>
                </a:solidFill>
                <a:effectLst/>
              </a:rPr>
              <a:t>Step</a:t>
            </a:r>
            <a:r>
              <a:rPr lang="en-AU" altLang="zh-CN" sz="1800" b="0"/>
              <a:t>1</a:t>
            </a:r>
            <a:endParaRPr kumimoji="1" lang="en-AU" altLang="zh-CN" sz="1800" b="0" i="0" u="none" strike="noStrike" cap="none" normalizeH="0" baseline="0" smtClean="0">
              <a:ln>
                <a:noFill/>
              </a:ln>
              <a:solidFill>
                <a:schemeClr val="tx1"/>
              </a:solidFill>
              <a:effectLst/>
            </a:endParaRPr>
          </a:p>
        </p:txBody>
      </p:sp>
      <p:sp>
        <p:nvSpPr>
          <p:cNvPr id="9" name="矩形 8"/>
          <p:cNvSpPr/>
          <p:nvPr/>
        </p:nvSpPr>
        <p:spPr bwMode="auto">
          <a:xfrm>
            <a:off x="-65891" y="3501008"/>
            <a:ext cx="83054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AU" altLang="zh-CN" sz="1800" b="0" i="0" u="none" strike="noStrike" cap="none" normalizeH="0" baseline="0" smtClean="0">
                <a:ln>
                  <a:noFill/>
                </a:ln>
                <a:solidFill>
                  <a:schemeClr val="tx1"/>
                </a:solidFill>
                <a:effectLst/>
              </a:rPr>
              <a:t>Step</a:t>
            </a:r>
            <a:r>
              <a:rPr lang="en-AU" altLang="zh-CN" sz="1800" b="0" smtClean="0"/>
              <a:t>2</a:t>
            </a:r>
            <a:endParaRPr kumimoji="1" lang="en-AU" altLang="zh-CN" sz="1800" b="0" i="0" u="none" strike="noStrike" cap="none" normalizeH="0" baseline="0" smtClean="0">
              <a:ln>
                <a:noFill/>
              </a:ln>
              <a:solidFill>
                <a:schemeClr val="tx1"/>
              </a:solidFill>
              <a:effectLst/>
            </a:endParaRPr>
          </a:p>
        </p:txBody>
      </p:sp>
      <p:sp>
        <p:nvSpPr>
          <p:cNvPr id="10" name="矩形 9"/>
          <p:cNvSpPr/>
          <p:nvPr/>
        </p:nvSpPr>
        <p:spPr bwMode="auto">
          <a:xfrm>
            <a:off x="-66229" y="4509120"/>
            <a:ext cx="83054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AU" altLang="zh-CN" sz="1800" b="0" i="0" u="none" strike="noStrike" cap="none" normalizeH="0" baseline="0" smtClean="0">
                <a:ln>
                  <a:noFill/>
                </a:ln>
                <a:solidFill>
                  <a:schemeClr val="tx1"/>
                </a:solidFill>
                <a:effectLst/>
              </a:rPr>
              <a:t>Step</a:t>
            </a:r>
            <a:r>
              <a:rPr lang="en-AU" altLang="zh-CN" sz="1800" b="0"/>
              <a:t>3</a:t>
            </a:r>
            <a:endParaRPr kumimoji="1" lang="en-AU" altLang="zh-CN" sz="1800" b="0" i="0" u="none" strike="noStrike" cap="none" normalizeH="0" baseline="0" smtClean="0">
              <a:ln>
                <a:noFill/>
              </a:ln>
              <a:solidFill>
                <a:schemeClr val="tx1"/>
              </a:solidFill>
              <a:effectLs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60589" y="685800"/>
            <a:ext cx="7712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695400" y="1025825"/>
            <a:ext cx="88249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dirty="0">
                <a:latin typeface="Times New Roman" panose="02020603050405020304" pitchFamily="18" charset="0"/>
                <a:ea typeface="+mn-ea"/>
                <a:cs typeface="Times New Roman" panose="02020603050405020304" pitchFamily="18" charset="0"/>
              </a:rPr>
              <a:t>#include &lt;</a:t>
            </a:r>
            <a:r>
              <a:rPr lang="en-US" altLang="zh-CN" sz="2400" dirty="0" err="1">
                <a:latin typeface="Times New Roman" panose="02020603050405020304" pitchFamily="18" charset="0"/>
                <a:ea typeface="+mn-ea"/>
                <a:cs typeface="Times New Roman" panose="02020603050405020304" pitchFamily="18" charset="0"/>
              </a:rPr>
              <a:t>iostream.h</a:t>
            </a:r>
            <a:r>
              <a:rPr lang="en-US" altLang="zh-CN" sz="2400" dirty="0">
                <a:latin typeface="Times New Roman" panose="02020603050405020304" pitchFamily="18" charset="0"/>
                <a:ea typeface="+mn-ea"/>
                <a:cs typeface="Times New Roman" panose="02020603050405020304" pitchFamily="18" charset="0"/>
              </a:rPr>
              <a:t>&gt;</a:t>
            </a:r>
          </a:p>
          <a:p>
            <a:pPr>
              <a:defRPr/>
            </a:pPr>
            <a:r>
              <a:rPr lang="en-US" altLang="zh-CN" sz="2400" dirty="0">
                <a:latin typeface="Times New Roman" panose="02020603050405020304" pitchFamily="18" charset="0"/>
                <a:ea typeface="+mn-ea"/>
                <a:cs typeface="Times New Roman" panose="02020603050405020304" pitchFamily="18" charset="0"/>
              </a:rPr>
              <a:t>#include "</a:t>
            </a:r>
            <a:r>
              <a:rPr lang="en-US" altLang="zh-CN" sz="2400" dirty="0" err="1">
                <a:latin typeface="Times New Roman" panose="02020603050405020304" pitchFamily="18" charset="0"/>
                <a:ea typeface="+mn-ea"/>
                <a:cs typeface="Times New Roman" panose="02020603050405020304" pitchFamily="18" charset="0"/>
              </a:rPr>
              <a:t>string.h</a:t>
            </a:r>
            <a:r>
              <a:rPr lang="en-US" altLang="zh-CN" sz="2400" dirty="0">
                <a:latin typeface="Times New Roman" panose="02020603050405020304" pitchFamily="18" charset="0"/>
                <a:ea typeface="+mn-ea"/>
                <a:cs typeface="Times New Roman" panose="02020603050405020304" pitchFamily="18" charset="0"/>
              </a:rPr>
              <a:t>”</a:t>
            </a:r>
          </a:p>
          <a:p>
            <a:pPr>
              <a:defRPr/>
            </a:pPr>
            <a:r>
              <a:rPr lang="en-US" altLang="zh-CN" sz="2400" dirty="0">
                <a:latin typeface="Times New Roman" panose="02020603050405020304" pitchFamily="18" charset="0"/>
                <a:ea typeface="+mn-ea"/>
                <a:cs typeface="Times New Roman" panose="02020603050405020304" pitchFamily="18" charset="0"/>
              </a:rPr>
              <a:t>void</a:t>
            </a:r>
            <a:r>
              <a:rPr lang="en-US" altLang="zh-CN" sz="2400" i="1"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Hanoi (</a:t>
            </a:r>
            <a:r>
              <a:rPr lang="en-US" altLang="zh-CN" sz="2400" dirty="0" err="1">
                <a:latin typeface="Times New Roman" panose="02020603050405020304" pitchFamily="18" charset="0"/>
                <a:ea typeface="+mn-ea"/>
                <a:cs typeface="Times New Roman" panose="02020603050405020304" pitchFamily="18" charset="0"/>
              </a:rPr>
              <a:t>int</a:t>
            </a:r>
            <a:r>
              <a:rPr lang="en-US" altLang="zh-CN" sz="2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400"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if ( n </a:t>
            </a:r>
            <a:r>
              <a:rPr lang="en-US" altLang="zh-CN" sz="2400" i="1"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1 ) </a:t>
            </a:r>
            <a:endParaRPr lang="en-US" altLang="zh-CN" sz="2400" dirty="0" smtClean="0">
              <a:latin typeface="Times New Roman" panose="02020603050405020304" pitchFamily="18" charset="0"/>
              <a:ea typeface="+mn-ea"/>
              <a:cs typeface="Times New Roman" panose="02020603050405020304" pitchFamily="18" charset="0"/>
            </a:endParaRP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smtClean="0">
                <a:latin typeface="Times New Roman" panose="02020603050405020304" pitchFamily="18" charset="0"/>
                <a:ea typeface="+mn-ea"/>
                <a:cs typeface="Times New Roman" panose="02020603050405020304" pitchFamily="18" charset="0"/>
              </a:rPr>
              <a:t>cout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&lt;&lt; " move " &lt;&lt; A &lt;&lt; " to  </a:t>
            </a:r>
            <a:r>
              <a:rPr lang="en-US" altLang="zh-CN" sz="2400" dirty="0" smtClean="0">
                <a:latin typeface="Times New Roman" panose="02020603050405020304" pitchFamily="18" charset="0"/>
                <a:ea typeface="+mn-ea"/>
                <a:cs typeface="Times New Roman" panose="02020603050405020304" pitchFamily="18" charset="0"/>
              </a:rPr>
              <a:t>"&lt;&lt; </a:t>
            </a:r>
            <a:r>
              <a:rPr lang="en-US" altLang="zh-CN" sz="2400" dirty="0">
                <a:latin typeface="Times New Roman" panose="02020603050405020304" pitchFamily="18" charset="0"/>
                <a:ea typeface="+mn-ea"/>
                <a:cs typeface="Times New Roman" panose="02020603050405020304" pitchFamily="18" charset="0"/>
              </a:rPr>
              <a:t>C &lt;&lt; </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else {  Hanoi ( n-1, A, C, B );</a:t>
            </a: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a:latin typeface="Times New Roman" panose="02020603050405020304" pitchFamily="18" charset="0"/>
                <a:ea typeface="+mn-ea"/>
                <a:cs typeface="Times New Roman" panose="02020603050405020304" pitchFamily="18" charset="0"/>
              </a:rPr>
              <a:t>cout</a:t>
            </a:r>
            <a:r>
              <a:rPr lang="en-US" altLang="zh-CN" sz="2400" dirty="0">
                <a:latin typeface="Times New Roman" panose="02020603050405020304" pitchFamily="18" charset="0"/>
                <a:ea typeface="+mn-ea"/>
                <a:cs typeface="Times New Roman" panose="02020603050405020304" pitchFamily="18" charset="0"/>
              </a:rPr>
              <a:t> &lt;&lt; "move" &lt;&lt; A &lt;&lt; " to " &lt;&lt; C&lt;&lt;</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Hanoi ( n-1, B, A, C );</a:t>
            </a:r>
          </a:p>
          <a:p>
            <a:pPr>
              <a:defRPr/>
            </a:pP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a:t>
            </a:r>
          </a:p>
        </p:txBody>
      </p:sp>
      <p:sp>
        <p:nvSpPr>
          <p:cNvPr id="2" name="标题 1"/>
          <p:cNvSpPr>
            <a:spLocks noGrp="1"/>
          </p:cNvSpPr>
          <p:nvPr>
            <p:ph type="title"/>
          </p:nvPr>
        </p:nvSpPr>
        <p:spPr/>
        <p:txBody>
          <a:bodyPr>
            <a:normAutofit fontScale="90000"/>
          </a:bodyPr>
          <a:lstStyle/>
          <a:p>
            <a:endParaRPr lang="zh-CN" altLang="en-US"/>
          </a:p>
        </p:txBody>
      </p:sp>
      <p:sp>
        <p:nvSpPr>
          <p:cNvPr id="4" name="AutoShape 2"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3670" name="Picture 6" descr="https://timgsa.baidu.com/timg?image&amp;quality=80&amp;size=b9999_10000&amp;sec=1600067484067&amp;di=e50f805cf6c0a0e770839f2bde1e22b0&amp;imgtype=0&amp;src=http%3A%2F%2Fimg3.imgtn.bdimg.com%2Fit%2Fu%3D2457825848%2C1821630875%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406" y="4725714"/>
            <a:ext cx="1645665" cy="2132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550" y="984946"/>
            <a:ext cx="3803122" cy="3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7928" y="5089677"/>
            <a:ext cx="4986705" cy="17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839416" y="798784"/>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2071315" y="1305196"/>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1587128" y="2232297"/>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654"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2045915" y="3086371"/>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655"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4109666" y="3173685"/>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656"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1623640" y="6093097"/>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t>所以，</a:t>
              </a:r>
              <a:r>
                <a:rPr lang="en-US" altLang="zh-CN" sz="2400" dirty="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657"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417" y="2612287"/>
            <a:ext cx="2236663" cy="365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算法分析</a:t>
            </a:r>
            <a:endParaRPr lang="zh-CN" altLang="en-US" dirty="0"/>
          </a:p>
        </p:txBody>
      </p:sp>
      <p:sp>
        <p:nvSpPr>
          <p:cNvPr id="18" name="Text Box 3"/>
          <p:cNvSpPr txBox="1">
            <a:spLocks noChangeArrowheads="1"/>
          </p:cNvSpPr>
          <p:nvPr/>
        </p:nvSpPr>
        <p:spPr bwMode="auto">
          <a:xfrm>
            <a:off x="7319839" y="6531"/>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
        <p:nvSpPr>
          <p:cNvPr id="3" name="云形标注 2"/>
          <p:cNvSpPr/>
          <p:nvPr/>
        </p:nvSpPr>
        <p:spPr bwMode="auto">
          <a:xfrm>
            <a:off x="6744072" y="5733256"/>
            <a:ext cx="1872208" cy="576064"/>
          </a:xfrm>
          <a:prstGeom prst="cloudCallout">
            <a:avLst>
              <a:gd name="adj1" fmla="val -68703"/>
              <a:gd name="adj2" fmla="val 3201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400" dirty="0" smtClean="0">
                <a:solidFill>
                  <a:schemeClr val="bg1"/>
                </a:solidFill>
                <a:ea typeface="黑体" panose="02010609060101010101" pitchFamily="49" charset="-122"/>
              </a:rPr>
              <a:t>指数级</a:t>
            </a:r>
            <a:endParaRPr lang="zh-CN" altLang="en-US" sz="2400"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dirty="0"/>
              <a:t>栈</a:t>
            </a:r>
            <a:r>
              <a:rPr lang="en-US" altLang="zh-CN" dirty="0"/>
              <a:t>/</a:t>
            </a:r>
            <a:r>
              <a:rPr lang="zh-CN" altLang="en-US" dirty="0"/>
              <a:t>队列 </a:t>
            </a:r>
            <a:r>
              <a:rPr lang="en-US" altLang="zh-CN" dirty="0"/>
              <a:t>= </a:t>
            </a:r>
            <a:r>
              <a:rPr lang="zh-CN" altLang="en-US" dirty="0"/>
              <a:t>特殊的</a:t>
            </a:r>
            <a:r>
              <a:rPr lang="zh-CN" altLang="en-US" dirty="0" smtClean="0"/>
              <a:t>线性表</a:t>
            </a:r>
            <a:endParaRPr lang="zh-CN" altLang="en-US" dirty="0"/>
          </a:p>
        </p:txBody>
      </p:sp>
      <p:sp>
        <p:nvSpPr>
          <p:cNvPr id="14338" name="Rectangle 3"/>
          <p:cNvSpPr>
            <a:spLocks noGrp="1" noChangeArrowheads="1"/>
          </p:cNvSpPr>
          <p:nvPr>
            <p:ph idx="1"/>
          </p:nvPr>
        </p:nvSpPr>
        <p:spPr/>
        <p:txBody>
          <a:bodyPr/>
          <a:lstStyle/>
          <a:p>
            <a:pPr eaLnBrk="1" hangingPunct="1"/>
            <a:r>
              <a:rPr lang="zh-CN" altLang="en-US" sz="2600" dirty="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dirty="0">
                <a:effectLst/>
                <a:latin typeface="宋体" panose="02010600030101010101" pitchFamily="2" charset="-122"/>
                <a:ea typeface="宋体" panose="02010600030101010101" pitchFamily="2" charset="-122"/>
              </a:rPr>
              <a:t>从数据元素间的逻辑关系看，栈、队列是</a:t>
            </a:r>
            <a:r>
              <a:rPr lang="zh-CN" altLang="en-US" sz="2600" dirty="0">
                <a:solidFill>
                  <a:srgbClr val="FF0000"/>
                </a:solidFill>
                <a:effectLst/>
                <a:latin typeface="宋体" panose="02010600030101010101" pitchFamily="2" charset="-122"/>
                <a:ea typeface="宋体" panose="02010600030101010101" pitchFamily="2" charset="-122"/>
              </a:rPr>
              <a:t>线性表</a:t>
            </a:r>
            <a:endParaRPr lang="en-US" altLang="zh-CN" sz="2600" dirty="0">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但从操作方式与种类看，它们与线性表有许多</a:t>
            </a:r>
            <a:r>
              <a:rPr lang="zh-CN" altLang="en-US" sz="2600" dirty="0">
                <a:solidFill>
                  <a:srgbClr val="FF0000"/>
                </a:solidFill>
                <a:effectLst/>
                <a:latin typeface="宋体" panose="02010600030101010101" pitchFamily="2" charset="-122"/>
                <a:ea typeface="宋体" panose="02010600030101010101" pitchFamily="2" charset="-122"/>
              </a:rPr>
              <a:t>不同</a:t>
            </a:r>
            <a:endParaRPr lang="en-US" altLang="zh-CN" sz="2600" dirty="0">
              <a:solidFill>
                <a:srgbClr val="FF0000"/>
              </a:solidFill>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若把数据间逻辑关系与相应的操作作为整体看待</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即作为抽象数据类型</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，它们应为</a:t>
            </a:r>
            <a:r>
              <a:rPr lang="zh-CN" altLang="en-US" sz="2600" dirty="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dirty="0">
                <a:effectLst/>
                <a:latin typeface="宋体" panose="02010600030101010101" pitchFamily="2" charset="-122"/>
                <a:ea typeface="宋体" panose="02010600030101010101" pitchFamily="2" charset="-122"/>
              </a:rPr>
              <a:t>栈与队列是</a:t>
            </a:r>
            <a:r>
              <a:rPr lang="zh-CN" altLang="en-US" sz="2600" dirty="0">
                <a:solidFill>
                  <a:schemeClr val="hlink"/>
                </a:solidFill>
                <a:effectLst/>
                <a:latin typeface="宋体" panose="02010600030101010101" pitchFamily="2" charset="-122"/>
                <a:ea typeface="宋体" panose="02010600030101010101" pitchFamily="2" charset="-122"/>
              </a:rPr>
              <a:t>操作受限</a:t>
            </a:r>
            <a:r>
              <a:rPr lang="zh-CN" altLang="en-US" sz="2600" dirty="0">
                <a:effectLst/>
                <a:latin typeface="宋体" panose="02010600030101010101" pitchFamily="2" charset="-122"/>
                <a:ea typeface="宋体" panose="02010600030101010101" pitchFamily="2" charset="-122"/>
              </a:rPr>
              <a:t>的线性表</a:t>
            </a:r>
          </a:p>
        </p:txBody>
      </p:sp>
      <p:pic>
        <p:nvPicPr>
          <p:cNvPr id="4"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3" y="4762499"/>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6339356" y="4797152"/>
            <a:ext cx="1628852" cy="2038523"/>
          </a:xfrm>
          <a:prstGeom prst="rect">
            <a:avLst/>
          </a:prstGeom>
        </p:spPr>
      </p:pic>
      <p:pic>
        <p:nvPicPr>
          <p:cNvPr id="8"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5013176"/>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8206925" y="5032817"/>
            <a:ext cx="2337919" cy="1636543"/>
          </a:xfrm>
          <a:prstGeom prst="rect">
            <a:avLst/>
          </a:prstGeom>
        </p:spPr>
      </p:pic>
      <p:pic>
        <p:nvPicPr>
          <p:cNvPr id="3" name="飞机降落">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03513" y="-17804"/>
            <a:ext cx="8640960" cy="4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7857"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idx="1"/>
          </p:nvPr>
        </p:nvSpPr>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buNone/>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rgbClr val="0000CC"/>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012" y="4180465"/>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idx="1"/>
          </p:nvPr>
        </p:nvSpPr>
        <p:spPr>
          <a:xfrm>
            <a:off x="838200" y="983778"/>
            <a:ext cx="6841976" cy="519318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buNone/>
              <a:defRPr/>
            </a:pPr>
            <a:r>
              <a:rPr kumimoji="1" lang="en-US" altLang="en-US" sz="2400" dirty="0">
                <a:solidFill>
                  <a:schemeClr val="accent2"/>
                </a:solidFill>
                <a:ea typeface="仿宋_GB2312" pitchFamily="49" charset="-122"/>
              </a:rPr>
              <a:t>    </a:t>
            </a:r>
            <a:r>
              <a:rPr kumimoji="1" lang="zh-CN" altLang="en-US" sz="2400" dirty="0">
                <a:solidFill>
                  <a:schemeClr val="accent2"/>
                </a:solidFill>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 initial value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(&lt;name&gt; ( parameter exchange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1556792"/>
            <a:ext cx="3457922" cy="51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224" y="4725144"/>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递归过程与递归</a:t>
            </a:r>
            <a:r>
              <a:rPr lang="zh-CN" altLang="en-US" dirty="0" smtClean="0"/>
              <a:t>工作栈</a:t>
            </a:r>
            <a:endParaRPr lang="zh-CN" altLang="en-US" dirty="0"/>
          </a:p>
        </p:txBody>
      </p:sp>
      <p:sp>
        <p:nvSpPr>
          <p:cNvPr id="64514" name="Rectangle 4"/>
          <p:cNvSpPr>
            <a:spLocks noGrp="1" noChangeArrowheads="1"/>
          </p:cNvSpPr>
          <p:nvPr>
            <p:ph idx="1"/>
          </p:nvPr>
        </p:nvSpPr>
        <p:spPr/>
        <p:txBody>
          <a:bodyPr/>
          <a:lstStyle/>
          <a:p>
            <a:pPr marL="0" indent="0">
              <a:buClr>
                <a:srgbClr val="800080"/>
              </a:buClr>
              <a:buSzPct val="50000"/>
            </a:pPr>
            <a:r>
              <a:rPr lang="zh-CN" altLang="en-US" sz="3000" dirty="0">
                <a:ea typeface="仿宋_GB2312" pitchFamily="49" charset="-122"/>
              </a:rPr>
              <a:t>递归过程在实现时，需要自己调用自己。</a:t>
            </a:r>
          </a:p>
          <a:p>
            <a:pPr marL="0" indent="0">
              <a:buClr>
                <a:srgbClr val="800080"/>
              </a:buClr>
              <a:buSzPct val="50000"/>
            </a:pPr>
            <a:r>
              <a:rPr lang="zh-CN" altLang="en-US" sz="3000" dirty="0">
                <a:ea typeface="仿宋_GB2312" pitchFamily="49" charset="-122"/>
              </a:rPr>
              <a:t>层层向下递归，退出时的次序正好相反：</a:t>
            </a:r>
          </a:p>
          <a:p>
            <a:pPr marL="0" indent="0">
              <a:buClr>
                <a:srgbClr val="800080"/>
              </a:buClr>
              <a:buSzPct val="50000"/>
              <a:buNone/>
            </a:pPr>
            <a:r>
              <a:rPr lang="zh-CN" altLang="en-US" sz="3000" dirty="0">
                <a:solidFill>
                  <a:schemeClr val="accent2"/>
                </a:solidFill>
                <a:ea typeface="隶书" panose="02010509060101010101" pitchFamily="49" charset="-122"/>
              </a:rPr>
              <a:t>                           </a:t>
            </a:r>
            <a:r>
              <a:rPr lang="zh-CN" altLang="en-US" sz="3000" dirty="0" smtClean="0">
                <a:solidFill>
                  <a:schemeClr val="accent2"/>
                </a:solidFill>
                <a:ea typeface="隶书" panose="02010509060101010101"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递归</a:t>
            </a:r>
            <a:r>
              <a:rPr lang="zh-CN" altLang="en-US" sz="3000" dirty="0">
                <a:solidFill>
                  <a:srgbClr val="0000CC"/>
                </a:solidFill>
                <a:latin typeface="宋体" panose="02010600030101010101" pitchFamily="2" charset="-122"/>
                <a:ea typeface="宋体" panose="02010600030101010101" pitchFamily="2" charset="-122"/>
              </a:rPr>
              <a:t>调用</a:t>
            </a:r>
            <a:endParaRPr lang="zh-CN" altLang="en-US" sz="3000" i="1" dirty="0">
              <a:solidFill>
                <a:srgbClr val="0000CC"/>
              </a:solidFill>
              <a:latin typeface="宋体" panose="02010600030101010101" pitchFamily="2" charset="-122"/>
              <a:ea typeface="宋体" panose="02010600030101010101" pitchFamily="2" charset="-122"/>
            </a:endParaRPr>
          </a:p>
          <a:p>
            <a:pPr marL="0" indent="0">
              <a:buClr>
                <a:srgbClr val="800080"/>
              </a:buClr>
              <a:buSzPct val="50000"/>
              <a:buNone/>
            </a:pPr>
            <a:r>
              <a:rPr lang="zh-CN" altLang="en-US" sz="3000" i="1" dirty="0">
                <a:solidFill>
                  <a:srgbClr val="990099"/>
                </a:solidFill>
                <a:ea typeface="仿宋_GB2312" pitchFamily="49" charset="-122"/>
              </a:rPr>
              <a:t>     </a:t>
            </a:r>
            <a:r>
              <a:rPr lang="zh-CN" altLang="en-US" sz="3000" i="1" dirty="0" smtClean="0">
                <a:solidFill>
                  <a:srgbClr val="990099"/>
                </a:solidFill>
                <a:ea typeface="仿宋_GB2312" pitchFamily="49" charset="-122"/>
              </a:rPr>
              <a:t>                     </a:t>
            </a:r>
            <a:r>
              <a:rPr lang="en-US" altLang="zh-CN" sz="3000" i="1" dirty="0" smtClean="0">
                <a:solidFill>
                  <a:srgbClr val="990099"/>
                </a:solidFill>
                <a:ea typeface="仿宋_GB2312" pitchFamily="49" charset="-122"/>
              </a:rPr>
              <a:t>n</a:t>
            </a:r>
            <a:r>
              <a:rPr lang="en-US" altLang="zh-CN" sz="3000" dirty="0">
                <a:solidFill>
                  <a:srgbClr val="990099"/>
                </a:solidFill>
                <a:ea typeface="仿宋_GB2312" pitchFamily="49" charset="-122"/>
              </a:rPr>
              <a:t>!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-1)!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-2)!           1!       0!=1</a:t>
            </a:r>
            <a:endParaRPr lang="en-US" altLang="zh-CN" sz="3000" dirty="0">
              <a:solidFill>
                <a:schemeClr val="accent2"/>
              </a:solidFill>
              <a:ea typeface="仿宋_GB2312" pitchFamily="49" charset="-122"/>
            </a:endParaRPr>
          </a:p>
          <a:p>
            <a:pPr marL="0" indent="0">
              <a:buClr>
                <a:srgbClr val="800080"/>
              </a:buClr>
              <a:buSzPct val="50000"/>
              <a:buNone/>
            </a:pPr>
            <a:r>
              <a:rPr lang="en-US" altLang="zh-CN" sz="3000" dirty="0">
                <a:solidFill>
                  <a:schemeClr val="accent2"/>
                </a:solidFill>
                <a:ea typeface="仿宋_GB2312" pitchFamily="49" charset="-122"/>
              </a:rPr>
              <a:t>                           </a:t>
            </a:r>
            <a:r>
              <a:rPr lang="en-US" altLang="zh-CN" sz="3000" dirty="0" smtClean="0">
                <a:solidFill>
                  <a:schemeClr val="accent2"/>
                </a:solidFill>
                <a:ea typeface="仿宋_GB2312"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返回</a:t>
            </a:r>
            <a:r>
              <a:rPr lang="zh-CN" altLang="en-US" sz="3000" dirty="0">
                <a:solidFill>
                  <a:srgbClr val="0000CC"/>
                </a:solidFill>
                <a:latin typeface="宋体" panose="02010600030101010101" pitchFamily="2" charset="-122"/>
                <a:ea typeface="宋体" panose="02010600030101010101" pitchFamily="2" charset="-122"/>
              </a:rPr>
              <a:t>次序</a:t>
            </a:r>
          </a:p>
          <a:p>
            <a:pPr marL="0" indent="0">
              <a:buClr>
                <a:srgbClr val="800080"/>
              </a:buClr>
              <a:buSzPct val="50000"/>
            </a:pPr>
            <a:r>
              <a:rPr lang="zh-CN" altLang="en-US" sz="3000" dirty="0">
                <a:ea typeface="仿宋_GB2312" pitchFamily="49" charset="-122"/>
              </a:rPr>
              <a:t>主程序第一次调用递归过程为外部调用；</a:t>
            </a:r>
          </a:p>
          <a:p>
            <a:pPr marL="0" indent="0">
              <a:buClr>
                <a:srgbClr val="800080"/>
              </a:buClr>
              <a:buSzPct val="50000"/>
            </a:pPr>
            <a:r>
              <a:rPr lang="zh-CN" altLang="en-US" sz="3000" dirty="0">
                <a:ea typeface="仿宋_GB2312" pitchFamily="49" charset="-122"/>
              </a:rPr>
              <a:t>递归过程每次递归调用自己为内部调用。</a:t>
            </a:r>
          </a:p>
          <a:p>
            <a:pPr marL="0" indent="0">
              <a:buClr>
                <a:srgbClr val="800080"/>
              </a:buClr>
              <a:buSzPct val="50000"/>
            </a:pPr>
            <a:r>
              <a:rPr lang="zh-CN" altLang="en-US" sz="3000" dirty="0">
                <a:ea typeface="仿宋_GB2312" pitchFamily="49" charset="-122"/>
              </a:rPr>
              <a:t>它们返回调用它的过程的地址不同。</a:t>
            </a:r>
          </a:p>
        </p:txBody>
      </p:sp>
      <p:sp>
        <p:nvSpPr>
          <p:cNvPr id="64515" name="Text Box 2"/>
          <p:cNvSpPr txBox="1">
            <a:spLocks noChangeArrowheads="1"/>
          </p:cNvSpPr>
          <p:nvPr/>
        </p:nvSpPr>
        <p:spPr bwMode="auto">
          <a:xfrm>
            <a:off x="3276601" y="1295401"/>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3569171"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7866856"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6672064" y="2937644"/>
            <a:ext cx="228600" cy="228600"/>
          </a:xfrm>
          <a:prstGeom prst="rightArrow">
            <a:avLst>
              <a:gd name="adj1" fmla="val 50000"/>
              <a:gd name="adj2" fmla="val 25000"/>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6960096" y="2937644"/>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7D98C"/>
          </a:solidFill>
          <a:ln w="9525">
            <a:solidFill>
              <a:schemeClr val="tx1"/>
            </a:solidFill>
            <a:miter lim="800000"/>
            <a:headEnd/>
            <a:tailEnd/>
          </a:ln>
          <a:effectLst/>
          <a:extLst/>
        </p:spPr>
        <p:txBody>
          <a:bodyPr wrap="none" anchor="ctr"/>
          <a:lstStyle/>
          <a:p>
            <a:endParaRPr lang="zh-CN" altLang="en-US"/>
          </a:p>
        </p:txBody>
      </p:sp>
      <p:sp>
        <p:nvSpPr>
          <p:cNvPr id="64520" name="AutoShape 9"/>
          <p:cNvSpPr>
            <a:spLocks noChangeArrowheads="1"/>
          </p:cNvSpPr>
          <p:nvPr/>
        </p:nvSpPr>
        <p:spPr bwMode="auto">
          <a:xfrm>
            <a:off x="5087888"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3462338" y="270892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3430488" y="3284984"/>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1600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solidFill>
                <a:srgbClr val="00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3276601" y="1295401"/>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4724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4724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7239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4724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7239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5041901"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4267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3184526"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7729539"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4572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4953001"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4572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4953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7772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9448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6781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4114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4114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4114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2879726" y="13398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2895601" y="34734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2286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2438401" y="5364164"/>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6629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6629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8534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8534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4951247" y="2407072"/>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5508855"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6194655"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6194655"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5667606" y="55626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5508855"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6194655"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6194655"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5667606" y="46482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5508855"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6194655"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6194655"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5667606" y="37338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5508855"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6194655"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6194655"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5667606" y="28194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5508855"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6194655"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6194655"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5661256" y="19050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5432656" y="1143001"/>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7903575" y="1828801"/>
            <a:ext cx="4241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RetLoc1</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4*</a:t>
            </a:r>
            <a:r>
              <a:rPr lang="en-US" altLang="zh-CN" sz="2400" dirty="0">
                <a:solidFill>
                  <a:srgbClr val="00B050"/>
                </a:solidFill>
                <a:latin typeface="Times New Roman" panose="02020603050405020304" pitchFamily="18" charset="0"/>
                <a:ea typeface="+mn-ea"/>
                <a:cs typeface="Times New Roman" panose="02020603050405020304" pitchFamily="18" charset="0"/>
              </a:rPr>
              <a:t>6</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7903576" y="2757489"/>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3*</a:t>
            </a:r>
            <a:r>
              <a:rPr lang="en-US" altLang="zh-CN" sz="2400" dirty="0">
                <a:solidFill>
                  <a:srgbClr val="00B050"/>
                </a:solidFill>
                <a:latin typeface="Times New Roman" panose="02020603050405020304" pitchFamily="18" charset="0"/>
                <a:ea typeface="+mn-ea"/>
                <a:cs typeface="Times New Roman" panose="02020603050405020304" pitchFamily="18" charset="0"/>
              </a:rPr>
              <a:t>2</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7903576" y="55626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7903576" y="46482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1*</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7903576" y="37338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2*</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计算</a:t>
            </a:r>
            <a:r>
              <a:rPr lang="en-US" altLang="zh-CN" dirty="0"/>
              <a:t>Fact</a:t>
            </a:r>
            <a:r>
              <a:rPr lang="zh-CN" altLang="en-US" dirty="0"/>
              <a:t>时活动记录的</a:t>
            </a:r>
            <a:r>
              <a:rPr lang="zh-CN" altLang="en-US" dirty="0" smtClean="0"/>
              <a:t>内容</a:t>
            </a:r>
            <a:endParaRPr lang="zh-CN" altLang="en-US" dirty="0"/>
          </a:p>
        </p:txBody>
      </p:sp>
      <p:sp>
        <p:nvSpPr>
          <p:cNvPr id="38" name="Text Box 2"/>
          <p:cNvSpPr txBox="1">
            <a:spLocks noChangeArrowheads="1"/>
          </p:cNvSpPr>
          <p:nvPr/>
        </p:nvSpPr>
        <p:spPr bwMode="auto">
          <a:xfrm>
            <a:off x="263352" y="1408708"/>
            <a:ext cx="6192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long </a:t>
            </a:r>
            <a:r>
              <a:rPr lang="en-US" altLang="zh-CN" sz="2000" dirty="0">
                <a:solidFill>
                  <a:srgbClr val="CC3300"/>
                </a:solidFill>
                <a:ea typeface="黑体" panose="02010609060101010101" pitchFamily="49" charset="-122"/>
              </a:rPr>
              <a:t>Factorial ( long n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if </a:t>
            </a:r>
            <a:r>
              <a:rPr lang="en-US" altLang="zh-CN" sz="2000" dirty="0">
                <a:solidFill>
                  <a:srgbClr val="CC3300"/>
                </a:solidFill>
                <a:ea typeface="黑体" panose="02010609060101010101" pitchFamily="49" charset="-122"/>
              </a:rPr>
              <a:t>( n</a:t>
            </a:r>
            <a:r>
              <a:rPr lang="en-US" altLang="zh-CN" sz="2000" i="1" dirty="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 0 ) return 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else </a:t>
            </a:r>
            <a:r>
              <a:rPr lang="en-US" altLang="zh-CN" sz="2000" dirty="0">
                <a:solidFill>
                  <a:srgbClr val="CC3300"/>
                </a:solidFill>
                <a:ea typeface="黑体" panose="02010609060101010101" pitchFamily="49" charset="-122"/>
              </a:rPr>
              <a:t>temp = n * Factorial (n</a:t>
            </a:r>
            <a:r>
              <a:rPr lang="en-US" altLang="zh-CN" sz="2000" dirty="0">
                <a:solidFill>
                  <a:srgbClr val="CC3300"/>
                </a:solidFill>
                <a:ea typeface="仿宋_GB2312" pitchFamily="49" charset="-122"/>
              </a:rPr>
              <a:t>-</a:t>
            </a:r>
            <a:r>
              <a:rPr lang="en-US" altLang="zh-CN" sz="2000" dirty="0">
                <a:solidFill>
                  <a:srgbClr val="CC3300"/>
                </a:solidFill>
                <a:ea typeface="黑体" panose="02010609060101010101" pitchFamily="49" charset="-122"/>
              </a:rPr>
              <a:t>1</a:t>
            </a:r>
            <a:r>
              <a:rPr lang="en-US" altLang="zh-CN" sz="2000" dirty="0" smtClean="0">
                <a:solidFill>
                  <a:srgbClr val="CC3300"/>
                </a:solidFill>
                <a:ea typeface="黑体" panose="02010609060101010101" pitchFamily="49" charset="-122"/>
              </a:rPr>
              <a:t>);</a:t>
            </a:r>
          </a:p>
          <a:p>
            <a:pPr>
              <a:lnSpc>
                <a:spcPct val="90000"/>
              </a:lnSpc>
              <a:spcBef>
                <a:spcPct val="0"/>
              </a:spcBef>
              <a:buClrTx/>
              <a:buSzTx/>
              <a:buFontTx/>
              <a:buNone/>
            </a:pPr>
            <a:endParaRPr lang="en-US" altLang="zh-CN" sz="2000" dirty="0">
              <a:solidFill>
                <a:srgbClr val="CC3300"/>
              </a:solidFill>
              <a:ea typeface="黑体" panose="02010609060101010101" pitchFamily="49" charset="-122"/>
            </a:endParaRPr>
          </a:p>
          <a:p>
            <a:pPr>
              <a:lnSpc>
                <a:spcPct val="90000"/>
              </a:lnSpc>
              <a:spcBef>
                <a:spcPct val="0"/>
              </a:spcBef>
              <a:buClrTx/>
              <a:buSzTx/>
              <a:buFontTx/>
              <a:buNone/>
            </a:pPr>
            <a:r>
              <a:rPr lang="en-US" altLang="zh-CN" sz="2000" i="1"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RetLoc2</a:t>
            </a:r>
            <a:endParaRPr lang="en-US" altLang="zh-CN" sz="2000" dirty="0" smtClean="0">
              <a:solidFill>
                <a:schemeClr val="hlink"/>
              </a:solidFill>
              <a:ea typeface="黑体" panose="02010609060101010101" pitchFamily="49" charset="-122"/>
            </a:endParaRP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return 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rgbClr val="CC3300"/>
              </a:solidFill>
              <a:ea typeface="黑体" panose="02010609060101010101" pitchFamily="49" charset="-122"/>
            </a:endParaRPr>
          </a:p>
        </p:txBody>
      </p:sp>
      <p:sp>
        <p:nvSpPr>
          <p:cNvPr id="39" name="Text Box 3"/>
          <p:cNvSpPr txBox="1">
            <a:spLocks noChangeArrowheads="1"/>
          </p:cNvSpPr>
          <p:nvPr/>
        </p:nvSpPr>
        <p:spPr bwMode="auto">
          <a:xfrm>
            <a:off x="263352" y="4077072"/>
            <a:ext cx="71372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void main (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n;</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n = Factorial (4);</a:t>
            </a:r>
          </a:p>
          <a:p>
            <a:pPr>
              <a:lnSpc>
                <a:spcPct val="90000"/>
              </a:lnSpc>
              <a:spcBef>
                <a:spcPct val="0"/>
              </a:spcBef>
              <a:buClrTx/>
              <a:buSzTx/>
              <a:buFontTx/>
              <a:buNone/>
            </a:pPr>
            <a:endParaRPr lang="en-US" altLang="zh-CN" sz="2000" dirty="0" smtClean="0">
              <a:solidFill>
                <a:srgbClr val="CC3300"/>
              </a:solidFill>
              <a:ea typeface="黑体" panose="02010609060101010101" pitchFamily="49" charset="-122"/>
            </a:endParaRPr>
          </a:p>
          <a:p>
            <a:pPr>
              <a:lnSpc>
                <a:spcPct val="90000"/>
              </a:lnSpc>
              <a:spcBef>
                <a:spcPct val="0"/>
              </a:spcBef>
              <a:buClrTx/>
              <a:buSzTx/>
              <a:buFontTx/>
              <a:buNone/>
            </a:pPr>
            <a:r>
              <a:rPr lang="en-US" altLang="zh-CN" sz="2000"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chemeClr val="hlink"/>
              </a:solidFill>
              <a:ea typeface="黑体" panose="02010609060101010101" pitchFamily="49" charset="-122"/>
            </a:endParaRPr>
          </a:p>
        </p:txBody>
      </p:sp>
      <p:sp>
        <p:nvSpPr>
          <p:cNvPr id="40" name="Line 4"/>
          <p:cNvSpPr>
            <a:spLocks noChangeShapeType="1"/>
          </p:cNvSpPr>
          <p:nvPr/>
        </p:nvSpPr>
        <p:spPr bwMode="auto">
          <a:xfrm flipV="1">
            <a:off x="3359696" y="2556644"/>
            <a:ext cx="0" cy="440308"/>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1" name="Line 5"/>
          <p:cNvSpPr>
            <a:spLocks noChangeShapeType="1"/>
          </p:cNvSpPr>
          <p:nvPr/>
        </p:nvSpPr>
        <p:spPr bwMode="auto">
          <a:xfrm flipH="1">
            <a:off x="1740246" y="2988692"/>
            <a:ext cx="1619449" cy="826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2" name="Line 6"/>
          <p:cNvSpPr>
            <a:spLocks noChangeShapeType="1"/>
          </p:cNvSpPr>
          <p:nvPr/>
        </p:nvSpPr>
        <p:spPr bwMode="auto">
          <a:xfrm flipV="1">
            <a:off x="2401888" y="4941168"/>
            <a:ext cx="0" cy="394989"/>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3" name="Line 7"/>
          <p:cNvSpPr>
            <a:spLocks noChangeShapeType="1"/>
          </p:cNvSpPr>
          <p:nvPr/>
        </p:nvSpPr>
        <p:spPr bwMode="auto">
          <a:xfrm>
            <a:off x="1733599" y="5336157"/>
            <a:ext cx="6682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cxnSp>
        <p:nvCxnSpPr>
          <p:cNvPr id="6" name="直接连接符 5"/>
          <p:cNvCxnSpPr/>
          <p:nvPr/>
        </p:nvCxnSpPr>
        <p:spPr>
          <a:xfrm>
            <a:off x="4799856" y="921296"/>
            <a:ext cx="0" cy="55557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313225" y="4390705"/>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
        <p:nvSpPr>
          <p:cNvPr id="121858" name="Rectangle 1026"/>
          <p:cNvSpPr>
            <a:spLocks noGrp="1" noChangeArrowheads="1"/>
          </p:cNvSpPr>
          <p:nvPr>
            <p:ph type="title"/>
          </p:nvPr>
        </p:nvSpPr>
        <p:spPr/>
        <p:txBody>
          <a:bodyPr>
            <a:normAutofit/>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en-US" altLang="zh-CN" dirty="0" smtClean="0">
                <a:solidFill>
                  <a:srgbClr val="008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008000"/>
                </a:solidFill>
                <a:effectLst>
                  <a:outerShdw blurRad="38100" dist="38100" dir="2700000" algn="tl">
                    <a:srgbClr val="C0C0C0"/>
                  </a:outerShdw>
                </a:effectLst>
                <a:latin typeface="+mn-ea"/>
              </a:rPr>
              <a:t>递归</a:t>
            </a:r>
            <a:r>
              <a:rPr lang="zh-CN" altLang="en-US" dirty="0">
                <a:solidFill>
                  <a:srgbClr val="008000"/>
                </a:solidFill>
                <a:effectLst>
                  <a:outerShdw blurRad="38100" dist="38100" dir="2700000" algn="tl">
                    <a:srgbClr val="C0C0C0"/>
                  </a:outerShdw>
                </a:effectLst>
                <a:latin typeface="+mn-ea"/>
              </a:rPr>
              <a:t>过程简洁、易编、易懂</a:t>
            </a:r>
          </a:p>
          <a:p>
            <a:pPr marL="0" indent="0">
              <a:buClr>
                <a:srgbClr val="FF7C80"/>
              </a:buClr>
              <a:buSzPct val="50000"/>
              <a:buFont typeface="Wingdings" panose="05000000000000000000" pitchFamily="2" charset="2"/>
              <a:buChar char="n"/>
              <a:defRPr/>
            </a:pPr>
            <a:r>
              <a:rPr lang="en-US" altLang="zh-CN" dirty="0" smtClean="0">
                <a:solidFill>
                  <a:srgbClr val="FF0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FF0000"/>
                </a:solidFill>
                <a:effectLst>
                  <a:outerShdw blurRad="38100" dist="38100" dir="2700000" algn="tl">
                    <a:srgbClr val="C0C0C0"/>
                  </a:outerShdw>
                </a:effectLst>
                <a:latin typeface="+mn-ea"/>
              </a:rPr>
              <a:t>递归</a:t>
            </a:r>
            <a:r>
              <a:rPr lang="zh-CN" altLang="en-US" dirty="0">
                <a:solidFill>
                  <a:srgbClr val="FF0000"/>
                </a:solidFill>
                <a:effectLst>
                  <a:outerShdw blurRad="38100" dist="38100" dir="2700000" algn="tl">
                    <a:srgbClr val="C0C0C0"/>
                  </a:outerShdw>
                </a:effectLst>
                <a:latin typeface="+mn-ea"/>
              </a:rPr>
              <a:t>过程效率低，重复计算</a:t>
            </a:r>
            <a:r>
              <a:rPr lang="zh-CN" altLang="en-US" dirty="0" smtClean="0">
                <a:solidFill>
                  <a:srgbClr val="FF0000"/>
                </a:solidFill>
                <a:effectLst>
                  <a:outerShdw blurRad="38100" dist="38100" dir="2700000" algn="tl">
                    <a:srgbClr val="C0C0C0"/>
                  </a:outerShdw>
                </a:effectLst>
                <a:latin typeface="+mn-ea"/>
              </a:rPr>
              <a:t>多</a:t>
            </a:r>
            <a:endParaRPr lang="en-US" altLang="zh-CN" dirty="0" smtClean="0">
              <a:solidFill>
                <a:srgbClr val="FF0000"/>
              </a:solidFill>
              <a:effectLst>
                <a:outerShdw blurRad="38100" dist="38100" dir="2700000" algn="tl">
                  <a:srgbClr val="C0C0C0"/>
                </a:outerShdw>
              </a:effectLst>
              <a:latin typeface="+mn-ea"/>
            </a:endParaRPr>
          </a:p>
          <a:p>
            <a:pPr marL="457200" lvl="1" indent="0">
              <a:buClr>
                <a:srgbClr val="FF7C80"/>
              </a:buClr>
              <a:buSzPct val="50000"/>
              <a:buFont typeface="Wingdings" panose="05000000000000000000" pitchFamily="2" charset="2"/>
              <a:buChar char="n"/>
              <a:defRPr/>
            </a:pPr>
            <a:r>
              <a:rPr lang="zh-CN" altLang="en-US" dirty="0">
                <a:solidFill>
                  <a:srgbClr val="FF0000"/>
                </a:solidFill>
                <a:effectLst>
                  <a:outerShdw blurRad="38100" dist="38100" dir="2700000" algn="tl">
                    <a:srgbClr val="C0C0C0"/>
                  </a:outerShdw>
                </a:effectLst>
                <a:latin typeface="+mn-ea"/>
              </a:rPr>
              <a:t>效率低，占内存</a:t>
            </a:r>
          </a:p>
          <a:p>
            <a:pPr marL="457200" lvl="1" indent="0">
              <a:buClr>
                <a:srgbClr val="FF7C80"/>
              </a:buClr>
              <a:buSzPct val="50000"/>
              <a:buFont typeface="Wingdings" panose="05000000000000000000" pitchFamily="2" charset="2"/>
              <a:buChar char="n"/>
              <a:defRPr/>
            </a:pPr>
            <a:r>
              <a:rPr lang="zh-CN" altLang="en-US" dirty="0">
                <a:solidFill>
                  <a:srgbClr val="FF0000"/>
                </a:solidFill>
                <a:effectLst>
                  <a:outerShdw blurRad="38100" dist="38100" dir="2700000" algn="tl">
                    <a:srgbClr val="C0C0C0"/>
                  </a:outerShdw>
                </a:effectLst>
                <a:latin typeface="+mn-ea"/>
              </a:rPr>
              <a:t>如果递归链过长，可能会</a:t>
            </a:r>
            <a:r>
              <a:rPr lang="en-US" altLang="zh-CN" dirty="0" err="1">
                <a:solidFill>
                  <a:srgbClr val="FF0000"/>
                </a:solidFill>
                <a:effectLst>
                  <a:outerShdw blurRad="38100" dist="38100" dir="2700000" algn="tl">
                    <a:srgbClr val="C0C0C0"/>
                  </a:outerShdw>
                </a:effectLst>
                <a:latin typeface="+mn-ea"/>
              </a:rPr>
              <a:t>statck</a:t>
            </a:r>
            <a:r>
              <a:rPr lang="en-US" altLang="zh-CN" dirty="0">
                <a:solidFill>
                  <a:srgbClr val="FF0000"/>
                </a:solidFill>
                <a:effectLst>
                  <a:outerShdw blurRad="38100" dist="38100" dir="2700000" algn="tl">
                    <a:srgbClr val="C0C0C0"/>
                  </a:outerShdw>
                </a:effectLst>
                <a:latin typeface="+mn-ea"/>
              </a:rPr>
              <a:t> overflow</a:t>
            </a:r>
            <a:endParaRPr lang="zh-CN" altLang="en-US" dirty="0">
              <a:solidFill>
                <a:srgbClr val="FF0000"/>
              </a:solidFill>
              <a:effectLst>
                <a:outerShdw blurRad="38100" dist="38100" dir="2700000" algn="tl">
                  <a:srgbClr val="C0C0C0"/>
                </a:outerShdw>
              </a:effectLst>
              <a:latin typeface="+mn-ea"/>
            </a:endParaRPr>
          </a:p>
          <a:p>
            <a:pPr marL="0" indent="0">
              <a:buClr>
                <a:srgbClr val="FF7C8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latin typeface="+mn-ea"/>
              </a:rPr>
              <a:t>改为</a:t>
            </a:r>
            <a:r>
              <a:rPr lang="zh-CN" altLang="en-US" dirty="0">
                <a:effectLst>
                  <a:outerShdw blurRad="38100" dist="38100" dir="2700000" algn="tl">
                    <a:srgbClr val="C0C0C0"/>
                  </a:outerShdw>
                </a:effectLst>
                <a:latin typeface="+mn-ea"/>
              </a:rPr>
              <a:t>非递归过程的目的是提高效率</a:t>
            </a:r>
          </a:p>
          <a:p>
            <a:pPr marL="0" indent="0">
              <a:buClr>
                <a:srgbClr val="FF7C8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latin typeface="+mn-ea"/>
              </a:rPr>
              <a:t>改进</a:t>
            </a:r>
            <a:r>
              <a:rPr lang="en-US" altLang="zh-CN" dirty="0" smtClean="0">
                <a:effectLst>
                  <a:outerShdw blurRad="38100" dist="38100" dir="2700000" algn="tl">
                    <a:srgbClr val="C0C0C0"/>
                  </a:outerShdw>
                </a:effectLst>
                <a:latin typeface="+mn-ea"/>
              </a:rPr>
              <a:t>1</a:t>
            </a:r>
            <a:r>
              <a:rPr lang="zh-CN" altLang="en-US" dirty="0" smtClean="0">
                <a:effectLst>
                  <a:outerShdw blurRad="38100" dist="38100" dir="2700000" algn="tl">
                    <a:srgbClr val="C0C0C0"/>
                  </a:outerShdw>
                </a:effectLst>
                <a:latin typeface="+mn-ea"/>
              </a:rPr>
              <a:t>：</a:t>
            </a:r>
            <a:r>
              <a:rPr lang="zh-CN" altLang="en-US" dirty="0">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latin typeface="+mn-ea"/>
              </a:rPr>
              <a:t>改进</a:t>
            </a:r>
            <a:r>
              <a:rPr lang="en-US" altLang="zh-CN" dirty="0" smtClean="0">
                <a:effectLst>
                  <a:outerShdw blurRad="38100" dist="38100" dir="2700000" algn="tl">
                    <a:srgbClr val="C0C0C0"/>
                  </a:outerShdw>
                </a:effectLst>
                <a:latin typeface="+mn-ea"/>
              </a:rPr>
              <a:t>2</a:t>
            </a:r>
            <a:r>
              <a:rPr lang="zh-CN" altLang="en-US" dirty="0" smtClean="0">
                <a:effectLst>
                  <a:outerShdw blurRad="38100" dist="38100" dir="2700000" algn="tl">
                    <a:srgbClr val="C0C0C0"/>
                  </a:outerShdw>
                </a:effectLst>
                <a:latin typeface="+mn-ea"/>
              </a:rPr>
              <a:t>：</a:t>
            </a:r>
            <a:r>
              <a:rPr lang="zh-CN" altLang="en-US" dirty="0">
                <a:effectLst>
                  <a:outerShdw blurRad="38100" dist="38100" dir="2700000" algn="tl">
                    <a:srgbClr val="C0C0C0"/>
                  </a:outerShdw>
                </a:effectLst>
                <a:latin typeface="+mn-ea"/>
              </a:rPr>
              <a:t>其他情形必须借助栈实现非递归过程</a:t>
            </a:r>
            <a:endParaRPr lang="zh-CN" altLang="en-US" dirty="0">
              <a:latin typeface="+mn-ea"/>
            </a:endParaRPr>
          </a:p>
        </p:txBody>
      </p:sp>
      <p:sp>
        <p:nvSpPr>
          <p:cNvPr id="5" name="云形标注 4"/>
          <p:cNvSpPr/>
          <p:nvPr/>
        </p:nvSpPr>
        <p:spPr bwMode="auto">
          <a:xfrm>
            <a:off x="7680176" y="2132856"/>
            <a:ext cx="1872208" cy="576064"/>
          </a:xfrm>
          <a:prstGeom prst="cloudCallout">
            <a:avLst>
              <a:gd name="adj1" fmla="val -68703"/>
              <a:gd name="adj2" fmla="val 32015"/>
            </a:avLst>
          </a:prstGeom>
          <a:solidFill>
            <a:srgbClr val="C0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400" dirty="0" smtClean="0">
                <a:solidFill>
                  <a:schemeClr val="bg1"/>
                </a:solidFill>
                <a:ea typeface="黑体" panose="02010609060101010101" pitchFamily="49" charset="-122"/>
              </a:rPr>
              <a:t>栈溢出</a:t>
            </a:r>
            <a:endParaRPr lang="zh-CN" altLang="en-US" sz="2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123528" y="981076"/>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983432" y="3943351"/>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1972117947"/>
              </p:ext>
            </p:extLst>
          </p:nvPr>
        </p:nvGraphicFramePr>
        <p:xfrm>
          <a:off x="1192981" y="1698625"/>
          <a:ext cx="6407150" cy="1143000"/>
        </p:xfrm>
        <a:graphic>
          <a:graphicData uri="http://schemas.openxmlformats.org/presentationml/2006/ole">
            <mc:AlternateContent xmlns:mc="http://schemas.openxmlformats.org/markup-compatibility/2006">
              <mc:Choice xmlns:v="urn:schemas-microsoft-com:vml" Requires="v">
                <p:oleObj spid="_x0000_s70716"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981"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132656" y="2974976"/>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109" y="1916832"/>
            <a:ext cx="3860891" cy="36684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4007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3169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4617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377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6827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5989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911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827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9646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8808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5836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7894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4541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3131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3245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4388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553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667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781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896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835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9494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2712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3855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3855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6065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4998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8884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6903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5989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2788666"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3869754"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4403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3260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38697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5012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5608066"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6689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60795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7817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8975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9508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8365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8960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6917754" y="1261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50847512"/>
              </p:ext>
            </p:extLst>
          </p:nvPr>
        </p:nvGraphicFramePr>
        <p:xfrm>
          <a:off x="1055440" y="1124744"/>
          <a:ext cx="2179066" cy="2595880"/>
        </p:xfrm>
        <a:graphic>
          <a:graphicData uri="http://schemas.openxmlformats.org/drawingml/2006/table">
            <a:tbl>
              <a:tblPr firstRow="1" bandRow="1">
                <a:tableStyleId>{5C22544A-7EE6-4342-B048-85BDC9FD1C3A}</a:tableStyleId>
              </a:tblPr>
              <a:tblGrid>
                <a:gridCol w="319336">
                  <a:extLst>
                    <a:ext uri="{9D8B030D-6E8A-4147-A177-3AD203B41FA5}">
                      <a16:colId xmlns:a16="http://schemas.microsoft.com/office/drawing/2014/main" val="20000"/>
                    </a:ext>
                  </a:extLst>
                </a:gridCol>
                <a:gridCol w="1859730">
                  <a:extLst>
                    <a:ext uri="{9D8B030D-6E8A-4147-A177-3AD203B41FA5}">
                      <a16:colId xmlns:a16="http://schemas.microsoft.com/office/drawing/2014/main" val="20001"/>
                    </a:ext>
                  </a:extLst>
                </a:gridCol>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extLst>
                  <a:ext uri="{0D108BD9-81ED-4DB2-BD59-A6C34878D82A}">
                    <a16:rowId xmlns:a16="http://schemas.microsoft.com/office/drawing/2014/main" val="10000"/>
                  </a:ext>
                </a:extLst>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extLst>
                  <a:ext uri="{0D108BD9-81ED-4DB2-BD59-A6C34878D82A}">
                    <a16:rowId xmlns:a16="http://schemas.microsoft.com/office/drawing/2014/main" val="10001"/>
                  </a:ext>
                </a:extLst>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extLst>
                  <a:ext uri="{0D108BD9-81ED-4DB2-BD59-A6C34878D82A}">
                    <a16:rowId xmlns:a16="http://schemas.microsoft.com/office/drawing/2014/main" val="10002"/>
                  </a:ext>
                </a:extLst>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extLst>
                  <a:ext uri="{0D108BD9-81ED-4DB2-BD59-A6C34878D82A}">
                    <a16:rowId xmlns:a16="http://schemas.microsoft.com/office/drawing/2014/main" val="10003"/>
                  </a:ext>
                </a:extLst>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extLst>
                  <a:ext uri="{0D108BD9-81ED-4DB2-BD59-A6C34878D82A}">
                    <a16:rowId xmlns:a16="http://schemas.microsoft.com/office/drawing/2014/main" val="10004"/>
                  </a:ext>
                </a:extLst>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extLst>
                  <a:ext uri="{0D108BD9-81ED-4DB2-BD59-A6C34878D82A}">
                    <a16:rowId xmlns:a16="http://schemas.microsoft.com/office/drawing/2014/main" val="10005"/>
                  </a:ext>
                </a:extLst>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extLst>
                  <a:ext uri="{0D108BD9-81ED-4DB2-BD59-A6C34878D82A}">
                    <a16:rowId xmlns:a16="http://schemas.microsoft.com/office/drawing/2014/main" val="10006"/>
                  </a:ext>
                </a:extLst>
              </a:tr>
            </a:tbl>
          </a:graphicData>
        </a:graphic>
      </p:graphicFrame>
      <p:sp>
        <p:nvSpPr>
          <p:cNvPr id="54" name="矩形标注 53"/>
          <p:cNvSpPr/>
          <p:nvPr/>
        </p:nvSpPr>
        <p:spPr>
          <a:xfrm>
            <a:off x="6917754" y="14289"/>
            <a:ext cx="3759577"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：试分析</a:t>
            </a:r>
            <a:r>
              <a:rPr lang="en-US" altLang="zh-CN" sz="1800" dirty="0"/>
              <a:t>Fib</a:t>
            </a:r>
            <a:r>
              <a:rPr lang="zh-CN" altLang="en-US" sz="1800" dirty="0"/>
              <a:t>的复杂度，即</a:t>
            </a:r>
            <a:r>
              <a:rPr lang="en-US" altLang="zh-CN" sz="1800" dirty="0"/>
              <a:t>Fib</a:t>
            </a:r>
            <a:r>
              <a:rPr lang="zh-CN" altLang="en-US" sz="1800" dirty="0"/>
              <a:t>的调用次数与</a:t>
            </a:r>
            <a:r>
              <a:rPr lang="en-US" altLang="zh-CN" sz="1800" dirty="0"/>
              <a:t>n</a:t>
            </a:r>
            <a:r>
              <a:rPr lang="zh-CN" altLang="en-US" sz="1800" dirty="0"/>
              <a:t>之间的函数关系是什么样的</a:t>
            </a:r>
            <a:r>
              <a:rPr lang="zh-CN" altLang="en-US" sz="1800" dirty="0" smtClean="0"/>
              <a:t>？如何改进以降低复杂度？</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4069"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fontScale="90000"/>
          </a:bodyPr>
          <a:lstStyle/>
          <a:p>
            <a:r>
              <a:rPr lang="zh-CN" altLang="en-US" dirty="0"/>
              <a:t>斐波那契数列的递归调用</a:t>
            </a:r>
            <a:r>
              <a:rPr lang="zh-CN" altLang="en-US" dirty="0" smtClean="0"/>
              <a:t>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normAutofit/>
          </a:bodyPr>
          <a:lstStyle/>
          <a:p>
            <a:pPr>
              <a:defRPr/>
            </a:pPr>
            <a:r>
              <a:rPr lang="zh-CN" altLang="en-US" sz="3600" dirty="0" smtClean="0">
                <a:solidFill>
                  <a:srgbClr val="0000CC"/>
                </a:solidFill>
                <a:latin typeface="黑体" panose="02010609060101010101" pitchFamily="49" charset="-122"/>
                <a:ea typeface="黑体" panose="02010609060101010101" pitchFamily="49" charset="-122"/>
              </a:rPr>
              <a:t>改进</a:t>
            </a:r>
            <a:r>
              <a:rPr lang="en-US" altLang="zh-CN" sz="3600" dirty="0" smtClean="0">
                <a:solidFill>
                  <a:srgbClr val="0000CC"/>
                </a:solidFill>
                <a:latin typeface="黑体" panose="02010609060101010101" pitchFamily="49" charset="-122"/>
                <a:ea typeface="黑体" panose="02010609060101010101" pitchFamily="49" charset="-122"/>
              </a:rPr>
              <a:t>1</a:t>
            </a:r>
            <a:r>
              <a:rPr lang="zh-CN" altLang="en-US" sz="3600" dirty="0" smtClean="0">
                <a:solidFill>
                  <a:srgbClr val="0000CC"/>
                </a:solidFill>
                <a:latin typeface="黑体" panose="02010609060101010101" pitchFamily="49" charset="-122"/>
                <a:ea typeface="黑体" panose="02010609060101010101" pitchFamily="49" charset="-122"/>
              </a:rPr>
              <a:t>：用</a:t>
            </a:r>
            <a:r>
              <a:rPr lang="zh-CN" altLang="en-US" sz="3600" dirty="0">
                <a:solidFill>
                  <a:srgbClr val="0000CC"/>
                </a:solidFill>
                <a:latin typeface="黑体" panose="02010609060101010101" pitchFamily="49" charset="-122"/>
                <a:ea typeface="黑体" panose="02010609060101010101" pitchFamily="49" charset="-122"/>
              </a:rPr>
              <a:t>迭代法</a:t>
            </a:r>
            <a:r>
              <a:rPr lang="zh-CN" altLang="en-US" sz="3600" dirty="0" smtClean="0">
                <a:solidFill>
                  <a:srgbClr val="0000CC"/>
                </a:solidFill>
                <a:latin typeface="黑体" panose="02010609060101010101" pitchFamily="49" charset="-122"/>
                <a:ea typeface="黑体" panose="02010609060101010101" pitchFamily="49" charset="-122"/>
              </a:rPr>
              <a:t>实现递归算法</a:t>
            </a:r>
            <a:endParaRPr lang="zh-CN" altLang="en-US" sz="3600" dirty="0">
              <a:solidFill>
                <a:srgbClr val="0000CC"/>
              </a:solidFill>
              <a:latin typeface="黑体" panose="02010609060101010101" pitchFamily="49" charset="-122"/>
              <a:ea typeface="黑体" panose="02010609060101010101" pitchFamily="49" charset="-122"/>
            </a:endParaRPr>
          </a:p>
        </p:txBody>
      </p:sp>
      <p:sp>
        <p:nvSpPr>
          <p:cNvPr id="77827" name="Rectangle 1027"/>
          <p:cNvSpPr>
            <a:spLocks noGrp="1" noChangeArrowheads="1"/>
          </p:cNvSpPr>
          <p:nvPr>
            <p:ph idx="1"/>
          </p:nvPr>
        </p:nvSpPr>
        <p:spPr>
          <a:xfrm>
            <a:off x="551384" y="1044127"/>
            <a:ext cx="10515600" cy="5193185"/>
          </a:xfrm>
        </p:spPr>
        <p:txBody>
          <a:bodyPr>
            <a:normAutofit fontScale="92500" lnSpcReduction="10000"/>
          </a:bodyPr>
          <a:lstStyle/>
          <a:p>
            <a:pPr marL="0" indent="0" algn="just">
              <a:lnSpc>
                <a:spcPct val="105000"/>
              </a:lnSpc>
              <a:spcBef>
                <a:spcPct val="0"/>
              </a:spcBef>
              <a:buNone/>
            </a:pPr>
            <a:r>
              <a:rPr lang="en-US" altLang="zh-CN" sz="2600" dirty="0"/>
              <a:t>long </a:t>
            </a:r>
            <a:r>
              <a:rPr lang="en-US" altLang="zh-CN" sz="2600" dirty="0" err="1"/>
              <a:t>FibIter</a:t>
            </a:r>
            <a:r>
              <a:rPr lang="en-US" altLang="zh-CN" sz="2600" dirty="0"/>
              <a:t> ( long n ) {</a:t>
            </a:r>
          </a:p>
          <a:p>
            <a:pPr marL="0" indent="0" algn="just">
              <a:lnSpc>
                <a:spcPct val="105000"/>
              </a:lnSpc>
              <a:spcBef>
                <a:spcPct val="0"/>
              </a:spcBef>
              <a:buNone/>
            </a:pPr>
            <a:r>
              <a:rPr lang="en-US" altLang="zh-CN" sz="2600" dirty="0"/>
              <a:t>    if ( n &lt;= 1 ) return n;</a:t>
            </a:r>
          </a:p>
          <a:p>
            <a:pPr marL="0" indent="0" algn="just">
              <a:lnSpc>
                <a:spcPct val="105000"/>
              </a:lnSpc>
              <a:spcBef>
                <a:spcPct val="0"/>
              </a:spcBef>
              <a:buNone/>
            </a:pPr>
            <a:r>
              <a:rPr lang="en-US" altLang="zh-CN" sz="2600" dirty="0"/>
              <a:t>    long </a:t>
            </a:r>
            <a:r>
              <a:rPr lang="en-US" altLang="zh-CN" sz="2600" dirty="0" err="1"/>
              <a:t>twoback</a:t>
            </a:r>
            <a:r>
              <a:rPr lang="en-US" altLang="zh-CN" sz="2600" dirty="0"/>
              <a:t> = 0,  </a:t>
            </a:r>
            <a:r>
              <a:rPr lang="en-US" altLang="zh-CN" sz="2600" dirty="0" err="1"/>
              <a:t>oneback</a:t>
            </a:r>
            <a:r>
              <a:rPr lang="en-US" altLang="zh-CN" sz="2600" dirty="0"/>
              <a:t> = 1,  Current;</a:t>
            </a:r>
          </a:p>
          <a:p>
            <a:pPr marL="0" indent="0" algn="just">
              <a:lnSpc>
                <a:spcPct val="105000"/>
              </a:lnSpc>
              <a:spcBef>
                <a:spcPct val="0"/>
              </a:spcBef>
              <a:buNone/>
            </a:pPr>
            <a:r>
              <a:rPr lang="en-US" altLang="zh-CN" sz="2600" dirty="0"/>
              <a:t>    for ( </a:t>
            </a:r>
            <a:r>
              <a:rPr lang="en-US" altLang="zh-CN" sz="2600" dirty="0" err="1"/>
              <a:t>int</a:t>
            </a:r>
            <a:r>
              <a:rPr lang="en-US" altLang="zh-CN" sz="2600" dirty="0"/>
              <a:t> </a:t>
            </a:r>
            <a:r>
              <a:rPr lang="en-US" altLang="zh-CN" sz="2600" dirty="0" err="1"/>
              <a:t>i</a:t>
            </a:r>
            <a:r>
              <a:rPr lang="en-US" altLang="zh-CN" sz="2600" dirty="0"/>
              <a:t> = 2; </a:t>
            </a:r>
            <a:r>
              <a:rPr lang="en-US" altLang="zh-CN" sz="2600" dirty="0" err="1"/>
              <a:t>i</a:t>
            </a:r>
            <a:r>
              <a:rPr lang="en-US" altLang="zh-CN" sz="2600" dirty="0"/>
              <a:t> &lt;= n; </a:t>
            </a:r>
            <a:r>
              <a:rPr lang="en-US" altLang="zh-CN" sz="2600" dirty="0" err="1"/>
              <a:t>i</a:t>
            </a:r>
            <a:r>
              <a:rPr lang="en-US" altLang="zh-CN" sz="2600" dirty="0"/>
              <a:t>++ ) {</a:t>
            </a:r>
          </a:p>
          <a:p>
            <a:pPr marL="0" indent="0" algn="just">
              <a:lnSpc>
                <a:spcPct val="105000"/>
              </a:lnSpc>
              <a:spcBef>
                <a:spcPct val="0"/>
              </a:spcBef>
              <a:buNone/>
            </a:pPr>
            <a:r>
              <a:rPr lang="en-US" altLang="zh-CN" sz="2600" dirty="0"/>
              <a:t>       </a:t>
            </a:r>
            <a:r>
              <a:rPr lang="en-US" altLang="zh-CN" sz="2600" dirty="0" smtClean="0"/>
              <a:t>    Current </a:t>
            </a:r>
            <a:r>
              <a:rPr lang="en-US" altLang="zh-CN" sz="2600" dirty="0"/>
              <a:t>= </a:t>
            </a:r>
            <a:r>
              <a:rPr lang="en-US" altLang="zh-CN" sz="2600" dirty="0" err="1"/>
              <a:t>twoback</a:t>
            </a:r>
            <a:r>
              <a:rPr lang="en-US" altLang="zh-CN" sz="2600" dirty="0"/>
              <a:t> + </a:t>
            </a:r>
            <a:r>
              <a:rPr lang="en-US" altLang="zh-CN" sz="2600" dirty="0" err="1"/>
              <a:t>oneback</a:t>
            </a:r>
            <a:r>
              <a:rPr lang="en-US" altLang="zh-CN" sz="2600" dirty="0"/>
              <a:t>;</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twoback</a:t>
            </a:r>
            <a:r>
              <a:rPr lang="en-US" altLang="zh-CN" sz="2600" dirty="0" smtClean="0"/>
              <a:t> </a:t>
            </a:r>
            <a:r>
              <a:rPr lang="en-US" altLang="zh-CN" sz="2600" dirty="0"/>
              <a:t>= </a:t>
            </a:r>
            <a:r>
              <a:rPr lang="en-US" altLang="zh-CN" sz="2600" dirty="0" err="1"/>
              <a:t>oneback</a:t>
            </a:r>
            <a:r>
              <a:rPr lang="en-US" altLang="zh-CN" sz="2600" dirty="0"/>
              <a:t>;   </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oneback</a:t>
            </a:r>
            <a:r>
              <a:rPr lang="en-US" altLang="zh-CN" sz="2600" dirty="0" smtClean="0"/>
              <a:t> </a:t>
            </a:r>
            <a:r>
              <a:rPr lang="en-US" altLang="zh-CN" sz="2600" dirty="0"/>
              <a:t>= Current;</a:t>
            </a:r>
          </a:p>
          <a:p>
            <a:pPr marL="0" indent="0" algn="just">
              <a:lnSpc>
                <a:spcPct val="105000"/>
              </a:lnSpc>
              <a:spcBef>
                <a:spcPct val="0"/>
              </a:spcBef>
              <a:buNone/>
            </a:pPr>
            <a:r>
              <a:rPr lang="en-US" altLang="zh-CN" sz="2600" dirty="0"/>
              <a:t>     </a:t>
            </a:r>
            <a:r>
              <a:rPr lang="en-US" altLang="zh-CN" sz="2600" dirty="0" smtClean="0"/>
              <a:t>}</a:t>
            </a:r>
            <a:endParaRPr lang="en-US" altLang="zh-CN" sz="2600" dirty="0"/>
          </a:p>
          <a:p>
            <a:pPr marL="0" indent="0" algn="just">
              <a:lnSpc>
                <a:spcPct val="105000"/>
              </a:lnSpc>
              <a:spcBef>
                <a:spcPct val="0"/>
              </a:spcBef>
              <a:buNone/>
            </a:pPr>
            <a:r>
              <a:rPr lang="en-US" altLang="zh-CN" sz="2600" dirty="0"/>
              <a:t>     return Current;</a:t>
            </a:r>
          </a:p>
          <a:p>
            <a:pPr marL="0" indent="0" algn="just">
              <a:lnSpc>
                <a:spcPct val="105000"/>
              </a:lnSpc>
              <a:spcBef>
                <a:spcPct val="0"/>
              </a:spcBef>
              <a:buNone/>
            </a:pPr>
            <a:r>
              <a:rPr lang="en-US" altLang="zh-CN" sz="2600" dirty="0" smtClean="0"/>
              <a:t>}</a:t>
            </a:r>
          </a:p>
          <a:p>
            <a:pPr marL="0" indent="0" algn="just">
              <a:lnSpc>
                <a:spcPct val="105000"/>
              </a:lnSpc>
              <a:spcBef>
                <a:spcPct val="0"/>
              </a:spcBef>
              <a:buNone/>
            </a:pPr>
            <a:endParaRPr lang="en-US" altLang="zh-CN" sz="2600" dirty="0"/>
          </a:p>
          <a:p>
            <a:pPr marL="0" indent="0" algn="just">
              <a:lnSpc>
                <a:spcPct val="105000"/>
              </a:lnSpc>
              <a:spcBef>
                <a:spcPct val="0"/>
              </a:spcBef>
              <a:buNone/>
            </a:pPr>
            <a:r>
              <a:rPr lang="zh-CN" altLang="en-US" sz="2600" dirty="0"/>
              <a:t>一般对于尾递归（如果在递归函数中，递归调用返回的结果总被直接返回，则称为尾部递归）或单向递归的情形，都可以利用迭代的方法，将递归转换为非递归。</a:t>
            </a:r>
            <a:endParaRPr lang="en-US" altLang="zh-CN" sz="2600" dirty="0"/>
          </a:p>
        </p:txBody>
      </p:sp>
      <p:sp>
        <p:nvSpPr>
          <p:cNvPr id="2" name="文本框 1"/>
          <p:cNvSpPr txBox="1"/>
          <p:nvPr/>
        </p:nvSpPr>
        <p:spPr>
          <a:xfrm>
            <a:off x="4439816" y="6454196"/>
            <a:ext cx="7687554" cy="369332"/>
          </a:xfrm>
          <a:prstGeom prst="rect">
            <a:avLst/>
          </a:prstGeom>
          <a:noFill/>
        </p:spPr>
        <p:txBody>
          <a:bodyPr wrap="none" rtlCol="0">
            <a:spAutoFit/>
          </a:bodyPr>
          <a:lstStyle/>
          <a:p>
            <a:r>
              <a:rPr lang="zh-CN" altLang="en-US" sz="1800" b="0" dirty="0"/>
              <a:t>循环、迭代与递归：</a:t>
            </a:r>
            <a:r>
              <a:rPr lang="en-AU" altLang="zh-CN" sz="1800" b="0" dirty="0"/>
              <a:t>http://www.nowamagic.net/librarys/veda/detail/2324</a:t>
            </a:r>
            <a:endParaRPr lang="zh-CN" altLang="en-US" sz="1800" b="0" dirty="0"/>
          </a:p>
        </p:txBody>
      </p:sp>
      <p:sp>
        <p:nvSpPr>
          <p:cNvPr id="3" name="Rectangle 1"/>
          <p:cNvSpPr>
            <a:spLocks noChangeArrowheads="1"/>
          </p:cNvSpPr>
          <p:nvPr/>
        </p:nvSpPr>
        <p:spPr bwMode="auto">
          <a:xfrm>
            <a:off x="6960096" y="1036350"/>
            <a:ext cx="5231904"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Arial Unicode MS" panose="020B0604020202020204" pitchFamily="34" charset="-122"/>
              </a:rPr>
              <a:t>尾递归版本</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lvl="0"/>
            <a:r>
              <a:rPr kumimoji="0" lang="en-US" altLang="zh-CN" sz="2000" b="0" dirty="0" err="1">
                <a:solidFill>
                  <a:srgbClr val="000000"/>
                </a:solidFill>
                <a:latin typeface="Arial Unicode MS" panose="020B0604020202020204" pitchFamily="34" charset="-122"/>
              </a:rPr>
              <a:t>rs</a:t>
            </a:r>
            <a:r>
              <a:rPr kumimoji="0" lang="en-US" altLang="zh-CN" sz="2000" b="0" dirty="0">
                <a:solidFill>
                  <a:srgbClr val="000000"/>
                </a:solidFill>
                <a:latin typeface="Arial Unicode MS" panose="020B0604020202020204" pitchFamily="34" charset="-122"/>
              </a:rPr>
              <a:t> = </a:t>
            </a:r>
            <a:r>
              <a:rPr kumimoji="0" lang="en-US" altLang="zh-CN" sz="2000" b="0" dirty="0" err="1">
                <a:solidFill>
                  <a:srgbClr val="000000"/>
                </a:solidFill>
                <a:latin typeface="Arial Unicode MS" panose="020B0604020202020204" pitchFamily="34" charset="-122"/>
              </a:rPr>
              <a:t>factorial_tail</a:t>
            </a:r>
            <a:r>
              <a:rPr kumimoji="0" lang="en-US" altLang="zh-CN" sz="2000" b="0" dirty="0">
                <a:solidFill>
                  <a:srgbClr val="000000"/>
                </a:solidFill>
                <a:latin typeface="Arial Unicode MS" panose="020B0604020202020204" pitchFamily="34" charset="-122"/>
              </a:rPr>
              <a:t>(n,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int factorial_tail(int n,int acc1,int acc2)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if (n &lt; 2) { return acc1; }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else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return factorial_tail(n-1,acc2,acc1+acc2); } }</a:t>
            </a:r>
            <a:r>
              <a:rPr kumimoji="0" lang="zh-CN" altLang="zh-CN" sz="2000" b="0" i="0" u="none" strike="noStrike" cap="none" normalizeH="0" baseline="0" dirty="0" smtClean="0">
                <a:ln>
                  <a:noFill/>
                </a:ln>
                <a:solidFill>
                  <a:schemeClr val="tx1"/>
                </a:solidFill>
                <a:effectLst/>
              </a:rPr>
              <a:t> </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3.1 </a:t>
            </a:r>
            <a:r>
              <a:rPr lang="zh-CN" altLang="en-US" sz="3600" dirty="0">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631504" y="1196752"/>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dirty="0">
                <a:solidFill>
                  <a:srgbClr val="0000CC"/>
                </a:solidFill>
                <a:latin typeface="Tahoma" panose="020B0604030504040204" pitchFamily="34" charset="0"/>
              </a:rPr>
              <a:t>栈（</a:t>
            </a:r>
            <a:r>
              <a:rPr lang="en-US" altLang="zh-CN" sz="3200" dirty="0">
                <a:solidFill>
                  <a:srgbClr val="0000CC"/>
                </a:solidFill>
                <a:latin typeface="Tahoma" panose="020B0604030504040204" pitchFamily="34" charset="0"/>
              </a:rPr>
              <a:t>Stack</a:t>
            </a:r>
            <a:r>
              <a:rPr lang="zh-CN" altLang="en-US" sz="3200" dirty="0">
                <a:solidFill>
                  <a:srgbClr val="0000CC"/>
                </a:solidFill>
                <a:latin typeface="Tahoma" panose="020B0604030504040204" pitchFamily="34" charset="0"/>
              </a:rPr>
              <a:t>）的定义</a:t>
            </a:r>
          </a:p>
        </p:txBody>
      </p:sp>
      <p:grpSp>
        <p:nvGrpSpPr>
          <p:cNvPr id="15364" name="Group 3103"/>
          <p:cNvGrpSpPr>
            <a:grpSpLocks/>
          </p:cNvGrpSpPr>
          <p:nvPr/>
        </p:nvGrpSpPr>
        <p:grpSpPr bwMode="auto">
          <a:xfrm>
            <a:off x="1847528" y="2276872"/>
            <a:ext cx="6477000" cy="3648074"/>
            <a:chOff x="816" y="1689"/>
            <a:chExt cx="4080" cy="2298"/>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5"/>
              <a:ext cx="0" cy="3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308"/>
              <a:ext cx="3360" cy="634"/>
              <a:chOff x="912" y="2924"/>
              <a:chExt cx="3360" cy="634"/>
            </a:xfrm>
          </p:grpSpPr>
          <p:sp>
            <p:nvSpPr>
              <p:cNvPr id="15376" name="Line 3090"/>
              <p:cNvSpPr>
                <a:spLocks noChangeShapeType="1"/>
              </p:cNvSpPr>
              <p:nvPr/>
            </p:nvSpPr>
            <p:spPr bwMode="auto">
              <a:xfrm>
                <a:off x="912" y="292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924"/>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58"/>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924"/>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10"/>
              <a:ext cx="360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smtClean="0">
                  <a:ea typeface="宋体" panose="02010600030101010101" pitchFamily="2" charset="-122"/>
                </a:rPr>
                <a:t>盘子</a:t>
              </a:r>
              <a:r>
                <a:rPr lang="en-US" altLang="zh-CN" smtClean="0">
                  <a:ea typeface="宋体" panose="02010600030101010101" pitchFamily="2" charset="-122"/>
                </a:rPr>
                <a:t>/</a:t>
              </a:r>
              <a:r>
                <a:rPr lang="zh-CN" altLang="en-US" smtClean="0">
                  <a:ea typeface="宋体" panose="02010600030101010101" pitchFamily="2" charset="-122"/>
                </a:rPr>
                <a:t>书的</a:t>
              </a:r>
              <a:r>
                <a:rPr lang="zh-CN" altLang="en-US">
                  <a:ea typeface="宋体" panose="02010600030101010101" pitchFamily="2" charset="-122"/>
                </a:rPr>
                <a:t>叠放：</a:t>
              </a:r>
              <a:r>
                <a:rPr lang="en-US" altLang="zh-CN">
                  <a:ea typeface="宋体" panose="02010600030101010101" pitchFamily="2" charset="-122"/>
                </a:rPr>
                <a:t> </a:t>
              </a:r>
              <a:r>
                <a:rPr lang="zh-CN" altLang="en-US">
                  <a:ea typeface="宋体" panose="02010600030101010101" pitchFamily="2" charset="-122"/>
                </a:rPr>
                <a:t>取出或放入一个</a:t>
              </a:r>
              <a:r>
                <a:rPr lang="zh-CN" altLang="en-US" smtClean="0">
                  <a:ea typeface="宋体" panose="02010600030101010101" pitchFamily="2" charset="-122"/>
                </a:rPr>
                <a:t>盘子</a:t>
              </a:r>
              <a:r>
                <a:rPr lang="en-US" altLang="zh-CN" smtClean="0">
                  <a:ea typeface="宋体" panose="02010600030101010101" pitchFamily="2" charset="-122"/>
                </a:rPr>
                <a:t>/</a:t>
              </a:r>
              <a:r>
                <a:rPr lang="zh-CN" altLang="en-US" smtClean="0">
                  <a:ea typeface="宋体" panose="02010600030101010101" pitchFamily="2" charset="-122"/>
                </a:rPr>
                <a:t>书</a:t>
              </a:r>
              <a:r>
                <a:rPr lang="en-US" altLang="zh-CN" smtClean="0">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337"/>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2428" y="958771"/>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435" y="4216796"/>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2811" y="22811"/>
            <a:ext cx="1597564" cy="95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descr="https://picx.zhimg.com/v2-b93e4f485461f7516902485f0ee48c76_r.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7286" y="1016923"/>
            <a:ext cx="3026295" cy="2212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4953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4267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3276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4114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6629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5181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4114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2619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4143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3352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8153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723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7239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8077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6581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8105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73152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4800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4876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4114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41910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5638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5715000" y="12334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2514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4800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3200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5562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4038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64944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7924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87042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6019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4800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3886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3505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4572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4343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5257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7467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7010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8458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7010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5410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2514601" y="4840289"/>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4267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5410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4648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2743201"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sz="3600" dirty="0" smtClean="0"/>
              <a:t>改进</a:t>
            </a:r>
            <a:r>
              <a:rPr lang="en-US" altLang="zh-CN" sz="3600" dirty="0" smtClean="0"/>
              <a:t>2</a:t>
            </a:r>
            <a:r>
              <a:rPr lang="zh-CN" altLang="en-US" sz="3600" dirty="0" smtClean="0"/>
              <a:t>：斐波那契数</a:t>
            </a:r>
            <a:r>
              <a:rPr lang="zh-CN" altLang="en-US" sz="3600" dirty="0"/>
              <a:t>列的非递归</a:t>
            </a:r>
            <a:r>
              <a:rPr lang="zh-CN" altLang="en-US" sz="3600" dirty="0" smtClean="0"/>
              <a:t>求解</a:t>
            </a:r>
            <a:endParaRPr lang="zh-CN" altLang="en-US" sz="3600" dirty="0"/>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981507" y="4437112"/>
            <a:ext cx="4075361" cy="2226947"/>
          </a:xfrm>
          <a:prstGeom prst="rect">
            <a:avLst/>
          </a:prstGeom>
        </p:spPr>
      </p:pic>
      <p:sp>
        <p:nvSpPr>
          <p:cNvPr id="2" name="标题 1"/>
          <p:cNvSpPr>
            <a:spLocks noGrp="1"/>
          </p:cNvSpPr>
          <p:nvPr>
            <p:ph type="title"/>
          </p:nvPr>
        </p:nvSpPr>
        <p:spPr>
          <a:xfrm>
            <a:off x="263352" y="113730"/>
            <a:ext cx="7344816" cy="578966"/>
          </a:xfrm>
        </p:spPr>
        <p:txBody>
          <a:bodyPr>
            <a:noAutofit/>
          </a:bodyPr>
          <a:lstStyle/>
          <a:p>
            <a:r>
              <a:rPr lang="zh-CN" altLang="en-US" sz="2800" dirty="0" smtClean="0"/>
              <a:t>改进</a:t>
            </a:r>
            <a:r>
              <a:rPr lang="en-US" altLang="zh-CN" sz="2800" dirty="0" smtClean="0"/>
              <a:t>2</a:t>
            </a:r>
            <a:r>
              <a:rPr lang="zh-CN" altLang="en-US" sz="2800" dirty="0" smtClean="0"/>
              <a:t>：</a:t>
            </a:r>
            <a:r>
              <a:rPr lang="zh-CN" altLang="en-US" sz="2800" dirty="0"/>
              <a:t>用栈求解斐波那契数列的非递归</a:t>
            </a:r>
            <a:r>
              <a:rPr lang="zh-CN" altLang="en-US" sz="2800" dirty="0" smtClean="0"/>
              <a:t>算法</a:t>
            </a:r>
            <a:endParaRPr lang="zh-CN" altLang="en-US" sz="2800" dirty="0"/>
          </a:p>
        </p:txBody>
      </p:sp>
      <p:sp>
        <p:nvSpPr>
          <p:cNvPr id="73730" name="Rectangle 3"/>
          <p:cNvSpPr>
            <a:spLocks noGrp="1" noChangeArrowheads="1"/>
          </p:cNvSpPr>
          <p:nvPr>
            <p:ph sz="half" idx="1"/>
          </p:nvPr>
        </p:nvSpPr>
        <p:spPr/>
        <p:txBody>
          <a:bodyPr>
            <a:normAutofit fontScale="85000" lnSpcReduction="10000"/>
          </a:bodyPr>
          <a:lstStyle/>
          <a:p>
            <a:pPr marL="0" indent="0" algn="just">
              <a:lnSpc>
                <a:spcPct val="105000"/>
              </a:lnSpc>
              <a:spcBef>
                <a:spcPct val="0"/>
              </a:spcBef>
              <a:buNone/>
            </a:pPr>
            <a:r>
              <a:rPr lang="en-US" altLang="zh-CN" sz="2400" dirty="0" err="1"/>
              <a:t>struct</a:t>
            </a:r>
            <a:r>
              <a:rPr lang="en-US" altLang="zh-CN" sz="2400" dirty="0"/>
              <a:t> Node {</a:t>
            </a:r>
          </a:p>
          <a:p>
            <a:pPr marL="0" indent="0" algn="just">
              <a:lnSpc>
                <a:spcPct val="105000"/>
              </a:lnSpc>
              <a:spcBef>
                <a:spcPct val="0"/>
              </a:spcBef>
              <a:buNone/>
            </a:pPr>
            <a:r>
              <a:rPr lang="en-US" altLang="zh-CN" sz="2400" dirty="0"/>
              <a:t>          long n; </a:t>
            </a:r>
          </a:p>
          <a:p>
            <a:pPr marL="0" indent="0" algn="just">
              <a:lnSpc>
                <a:spcPct val="105000"/>
              </a:lnSpc>
              <a:spcBef>
                <a:spcPct val="0"/>
              </a:spcBef>
              <a:buNone/>
            </a:pPr>
            <a:r>
              <a:rPr lang="en-US" altLang="zh-CN" sz="2400" dirty="0"/>
              <a:t>          </a:t>
            </a:r>
            <a:r>
              <a:rPr lang="en-US" altLang="zh-CN" sz="2400" dirty="0" err="1"/>
              <a:t>int</a:t>
            </a:r>
            <a:r>
              <a:rPr lang="en-US" altLang="zh-CN" sz="2400" dirty="0"/>
              <a:t> tag; </a:t>
            </a:r>
          </a:p>
          <a:p>
            <a:pPr marL="0" indent="0" algn="just">
              <a:lnSpc>
                <a:spcPct val="105000"/>
              </a:lnSpc>
              <a:spcBef>
                <a:spcPct val="0"/>
              </a:spcBef>
              <a:buNone/>
            </a:pPr>
            <a:r>
              <a:rPr lang="en-US" altLang="zh-CN" sz="2400" dirty="0"/>
              <a:t>};</a:t>
            </a:r>
          </a:p>
          <a:p>
            <a:pPr marL="0" indent="0" algn="just">
              <a:lnSpc>
                <a:spcPct val="105000"/>
              </a:lnSpc>
              <a:spcBef>
                <a:spcPct val="0"/>
              </a:spcBef>
              <a:buNone/>
            </a:pPr>
            <a:r>
              <a:rPr lang="en-US" altLang="zh-CN" sz="2400" dirty="0"/>
              <a:t>long </a:t>
            </a:r>
            <a:r>
              <a:rPr lang="en-US" altLang="zh-CN" sz="2400" dirty="0" err="1"/>
              <a:t>Fibnacci</a:t>
            </a:r>
            <a:r>
              <a:rPr lang="en-US" altLang="zh-CN" sz="2400" dirty="0"/>
              <a:t> ( long n ) {</a:t>
            </a:r>
          </a:p>
          <a:p>
            <a:pPr marL="0" indent="0" algn="just">
              <a:lnSpc>
                <a:spcPct val="105000"/>
              </a:lnSpc>
              <a:spcBef>
                <a:spcPct val="0"/>
              </a:spcBef>
              <a:buNone/>
            </a:pPr>
            <a:r>
              <a:rPr lang="en-US" altLang="zh-CN" sz="2400" dirty="0"/>
              <a:t>	</a:t>
            </a:r>
            <a:r>
              <a:rPr lang="en-US" altLang="zh-CN" sz="2400" dirty="0" smtClean="0"/>
              <a:t>Stack&lt;Node</a:t>
            </a:r>
            <a:r>
              <a:rPr lang="en-US" altLang="zh-CN" sz="2400" dirty="0"/>
              <a:t>&gt; S;   Node *</a:t>
            </a:r>
            <a:r>
              <a:rPr lang="en-US" altLang="zh-CN" sz="2400" dirty="0" smtClean="0"/>
              <a:t>w=new node();  </a:t>
            </a:r>
          </a:p>
          <a:p>
            <a:pPr marL="0" indent="0" algn="just">
              <a:lnSpc>
                <a:spcPct val="105000"/>
              </a:lnSpc>
              <a:spcBef>
                <a:spcPct val="0"/>
              </a:spcBef>
              <a:buNone/>
            </a:pPr>
            <a:r>
              <a:rPr lang="en-US" altLang="zh-CN" sz="2400" dirty="0"/>
              <a:t>	</a:t>
            </a:r>
            <a:r>
              <a:rPr lang="en-US" altLang="zh-CN" sz="2400" dirty="0" smtClean="0"/>
              <a:t>long </a:t>
            </a:r>
            <a:r>
              <a:rPr lang="en-US" altLang="zh-CN" sz="2400" dirty="0"/>
              <a:t>sum = 0;</a:t>
            </a:r>
          </a:p>
          <a:p>
            <a:pPr marL="0" indent="0" algn="just">
              <a:lnSpc>
                <a:spcPct val="105000"/>
              </a:lnSpc>
              <a:spcBef>
                <a:spcPct val="0"/>
              </a:spcBef>
              <a:buNone/>
            </a:pPr>
            <a:r>
              <a:rPr lang="en-US" altLang="zh-CN" sz="2100" dirty="0"/>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None/>
            </a:pPr>
            <a:r>
              <a:rPr lang="zh-CN" altLang="en-US" sz="2400" dirty="0"/>
              <a:t>	 </a:t>
            </a:r>
            <a:r>
              <a:rPr lang="en-US" altLang="zh-CN" sz="2400" dirty="0"/>
              <a:t>do {</a:t>
            </a:r>
          </a:p>
          <a:p>
            <a:pPr marL="0" indent="0" algn="just">
              <a:lnSpc>
                <a:spcPct val="105000"/>
              </a:lnSpc>
              <a:spcBef>
                <a:spcPct val="0"/>
              </a:spcBef>
              <a:buNone/>
            </a:pPr>
            <a:r>
              <a:rPr lang="en-US" altLang="zh-CN" sz="2400" dirty="0"/>
              <a:t>	    while ( n &gt; 1 ) { </a:t>
            </a:r>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n = n;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tag = 1; </a:t>
            </a:r>
          </a:p>
          <a:p>
            <a:pPr marL="0" indent="0" algn="just">
              <a:lnSpc>
                <a:spcPct val="105000"/>
              </a:lnSpc>
              <a:spcBef>
                <a:spcPct val="0"/>
              </a:spcBef>
              <a:buNone/>
            </a:pPr>
            <a:r>
              <a:rPr lang="en-US" altLang="zh-CN" sz="2400" dirty="0"/>
              <a:t>                    </a:t>
            </a:r>
            <a:r>
              <a:rPr lang="en-US" altLang="zh-CN" sz="2400" dirty="0" smtClean="0"/>
              <a:t>	</a:t>
            </a:r>
            <a:r>
              <a:rPr lang="en-US" altLang="zh-CN" sz="2400" dirty="0" err="1" smtClean="0"/>
              <a:t>S.push</a:t>
            </a:r>
            <a:r>
              <a:rPr lang="en-US" altLang="zh-CN" sz="2400" dirty="0" smtClean="0"/>
              <a:t> </a:t>
            </a:r>
            <a:r>
              <a:rPr lang="en-US" altLang="zh-CN" sz="2400" dirty="0"/>
              <a:t>( w );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n</a:t>
            </a:r>
            <a:r>
              <a:rPr lang="en-US" altLang="zh-CN" sz="2400" dirty="0" smtClean="0">
                <a:latin typeface="宋体" panose="02010600030101010101" pitchFamily="2" charset="-122"/>
              </a:rPr>
              <a:t>-</a:t>
            </a:r>
            <a:r>
              <a:rPr lang="en-US" altLang="zh-CN" sz="2400" dirty="0">
                <a:latin typeface="宋体" panose="02010600030101010101" pitchFamily="2" charset="-122"/>
              </a:rPr>
              <a:t>-</a:t>
            </a:r>
            <a:r>
              <a:rPr lang="en-US" altLang="zh-CN" sz="2400" dirty="0"/>
              <a:t>;  </a:t>
            </a:r>
          </a:p>
          <a:p>
            <a:pPr marL="0" indent="0" algn="just">
              <a:lnSpc>
                <a:spcPct val="105000"/>
              </a:lnSpc>
              <a:spcBef>
                <a:spcPct val="0"/>
              </a:spcBef>
              <a:buNone/>
            </a:pPr>
            <a:r>
              <a:rPr lang="en-US" altLang="zh-CN" sz="2400" dirty="0" smtClean="0"/>
              <a:t>	   }</a:t>
            </a:r>
            <a:r>
              <a:rPr lang="en-US" altLang="zh-CN" sz="2400" dirty="0">
                <a:solidFill>
                  <a:srgbClr val="0000CC"/>
                </a:solidFill>
                <a:latin typeface="宋体" panose="02010600030101010101" pitchFamily="2" charset="-122"/>
              </a:rPr>
              <a:t> </a:t>
            </a:r>
            <a:r>
              <a:rPr lang="en-US" altLang="zh-CN" sz="2100" dirty="0">
                <a:solidFill>
                  <a:srgbClr val="0000CC"/>
                </a:solidFill>
                <a:latin typeface="宋体" panose="02010600030101010101" pitchFamily="2" charset="-122"/>
              </a:rPr>
              <a:t>//</a:t>
            </a:r>
            <a:r>
              <a:rPr lang="zh-CN" altLang="zh-CN" sz="2100" dirty="0">
                <a:solidFill>
                  <a:srgbClr val="0000CC"/>
                </a:solidFill>
                <a:latin typeface="宋体" panose="02010600030101010101" pitchFamily="2" charset="-122"/>
              </a:rPr>
              <a:t>向左递归到底</a:t>
            </a:r>
            <a:r>
              <a:rPr lang="en-US" altLang="zh-CN" sz="2100" dirty="0">
                <a:solidFill>
                  <a:srgbClr val="0000CC"/>
                </a:solidFill>
                <a:latin typeface="宋体" panose="02010600030101010101" pitchFamily="2" charset="-122"/>
              </a:rPr>
              <a:t>, </a:t>
            </a:r>
            <a:r>
              <a:rPr lang="zh-CN" altLang="en-US" sz="2100" dirty="0">
                <a:solidFill>
                  <a:srgbClr val="0000CC"/>
                </a:solidFill>
                <a:latin typeface="宋体" panose="02010600030101010101" pitchFamily="2" charset="-122"/>
              </a:rPr>
              <a:t>边走边进栈</a:t>
            </a:r>
          </a:p>
          <a:p>
            <a:pPr marL="0" indent="0" algn="just">
              <a:lnSpc>
                <a:spcPct val="105000"/>
              </a:lnSpc>
              <a:spcBef>
                <a:spcPct val="0"/>
              </a:spcBef>
              <a:buNone/>
            </a:pPr>
            <a:endParaRPr lang="en-US" altLang="zh-CN" sz="2100" dirty="0"/>
          </a:p>
          <a:p>
            <a:pPr marL="0" indent="0" algn="just">
              <a:lnSpc>
                <a:spcPct val="105000"/>
              </a:lnSpc>
              <a:spcBef>
                <a:spcPct val="0"/>
              </a:spcBef>
              <a:buNone/>
            </a:pPr>
            <a:r>
              <a:rPr lang="en-US" altLang="zh-CN" sz="2400" dirty="0" smtClean="0"/>
              <a:t>	   sum </a:t>
            </a:r>
            <a:r>
              <a:rPr lang="en-US" altLang="zh-CN" sz="2400" dirty="0"/>
              <a:t>= sum + n; 	</a:t>
            </a:r>
            <a:r>
              <a:rPr lang="en-US" altLang="zh-CN" sz="2400" dirty="0">
                <a:latin typeface="宋体" panose="02010600030101010101" pitchFamily="2" charset="-122"/>
                <a:ea typeface="宋体" panose="02010600030101010101" pitchFamily="2" charset="-122"/>
              </a:rPr>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执行求和       </a:t>
            </a:r>
            <a:endParaRPr lang="zh-CN" altLang="en-US" sz="2400" dirty="0">
              <a:solidFill>
                <a:srgbClr val="0000CC"/>
              </a:solidFill>
              <a:latin typeface="宋体" panose="02010600030101010101" pitchFamily="2" charset="-122"/>
              <a:ea typeface="宋体" panose="02010600030101010101" pitchFamily="2" charset="-122"/>
            </a:endParaRPr>
          </a:p>
        </p:txBody>
      </p:sp>
      <p:sp>
        <p:nvSpPr>
          <p:cNvPr id="4" name="内容占位符 3"/>
          <p:cNvSpPr>
            <a:spLocks noGrp="1"/>
          </p:cNvSpPr>
          <p:nvPr>
            <p:ph sz="half" idx="2"/>
          </p:nvPr>
        </p:nvSpPr>
        <p:spPr>
          <a:xfrm>
            <a:off x="6315000" y="1052736"/>
            <a:ext cx="5877000" cy="5052219"/>
          </a:xfrm>
        </p:spPr>
        <p:txBody>
          <a:bodyPr>
            <a:normAutofit fontScale="85000" lnSpcReduction="10000"/>
          </a:bodyPr>
          <a:lstStyle/>
          <a:p>
            <a:pPr marL="0" indent="0">
              <a:buNone/>
            </a:pPr>
            <a:r>
              <a:rPr lang="en-US" altLang="zh-CN" sz="2000" dirty="0"/>
              <a:t> </a:t>
            </a:r>
            <a:r>
              <a:rPr lang="en-US" altLang="zh-CN" sz="2000" dirty="0" smtClean="0"/>
              <a:t>	while </a:t>
            </a:r>
            <a:r>
              <a:rPr lang="en-US" altLang="zh-CN" sz="2000" dirty="0"/>
              <a:t>( !</a:t>
            </a:r>
            <a:r>
              <a:rPr lang="en-US" altLang="zh-CN" sz="2000" dirty="0" err="1"/>
              <a:t>S.IsEmpty</a:t>
            </a:r>
            <a:r>
              <a:rPr lang="en-US" altLang="zh-CN" sz="2000" dirty="0"/>
              <a:t>( ) ) {</a:t>
            </a:r>
          </a:p>
          <a:p>
            <a:pPr marL="0" indent="0">
              <a:buNone/>
            </a:pPr>
            <a:r>
              <a:rPr lang="en-US" altLang="zh-CN" sz="2000" dirty="0" smtClean="0"/>
              <a:t>		</a:t>
            </a:r>
            <a:r>
              <a:rPr lang="en-US" altLang="zh-CN" sz="2000" dirty="0" err="1" smtClean="0"/>
              <a:t>S.Pop</a:t>
            </a:r>
            <a:r>
              <a:rPr lang="en-US" altLang="zh-CN" sz="2000" dirty="0" smtClean="0"/>
              <a:t>(w </a:t>
            </a:r>
            <a:r>
              <a:rPr lang="en-US" altLang="zh-CN" sz="2000" dirty="0"/>
              <a:t>);</a:t>
            </a:r>
          </a:p>
          <a:p>
            <a:pPr marL="0" indent="0">
              <a:buNone/>
            </a:pPr>
            <a:r>
              <a:rPr lang="en-US" altLang="zh-CN" sz="2000" dirty="0" smtClean="0"/>
              <a:t>		if </a:t>
            </a:r>
            <a:r>
              <a:rPr lang="en-US" altLang="zh-CN" sz="2000" dirty="0"/>
              <a:t>( w-&gt;tag == 1 ){  </a:t>
            </a:r>
            <a:r>
              <a:rPr lang="en-US" altLang="zh-CN" sz="2100" dirty="0" smtClean="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改为向右递归</a:t>
            </a:r>
          </a:p>
          <a:p>
            <a:pPr marL="0" indent="0">
              <a:buNone/>
            </a:pPr>
            <a:r>
              <a:rPr lang="zh-CN" altLang="en-US" sz="2000" dirty="0"/>
              <a:t>                           </a:t>
            </a:r>
            <a:r>
              <a:rPr lang="zh-CN" altLang="en-US" sz="2000" dirty="0" smtClean="0"/>
              <a:t> </a:t>
            </a:r>
            <a:r>
              <a:rPr lang="en-US" altLang="zh-CN" sz="2000" dirty="0" smtClean="0"/>
              <a:t>	        w-</a:t>
            </a:r>
            <a:r>
              <a:rPr lang="en-US" altLang="zh-CN" sz="2000" dirty="0"/>
              <a:t>&gt;tag = 2;  </a:t>
            </a:r>
            <a:endParaRPr lang="en-US" altLang="zh-CN" sz="2000" dirty="0" smtClean="0"/>
          </a:p>
          <a:p>
            <a:pPr marL="0" indent="0">
              <a:buNone/>
            </a:pPr>
            <a:r>
              <a:rPr lang="en-US" altLang="zh-CN" sz="2000" dirty="0"/>
              <a:t>	 </a:t>
            </a:r>
            <a:r>
              <a:rPr lang="en-US" altLang="zh-CN" sz="2000" dirty="0" smtClean="0"/>
              <a:t>          	        </a:t>
            </a:r>
            <a:r>
              <a:rPr lang="en-US" altLang="zh-CN" sz="2000" dirty="0" err="1" smtClean="0"/>
              <a:t>S.push</a:t>
            </a:r>
            <a:r>
              <a:rPr lang="en-US" altLang="zh-CN" sz="2000" dirty="0" smtClean="0"/>
              <a:t> </a:t>
            </a:r>
            <a:r>
              <a:rPr lang="en-US" altLang="zh-CN" sz="2000" dirty="0"/>
              <a:t>( w );</a:t>
            </a:r>
          </a:p>
          <a:p>
            <a:pPr marL="0" indent="0">
              <a:buNone/>
            </a:pPr>
            <a:r>
              <a:rPr lang="en-US" altLang="zh-CN" sz="2000" dirty="0"/>
              <a:t>                            </a:t>
            </a:r>
            <a:r>
              <a:rPr lang="en-US" altLang="zh-CN" sz="2000" dirty="0" smtClean="0"/>
              <a:t>	        n </a:t>
            </a:r>
            <a:r>
              <a:rPr lang="en-US" altLang="zh-CN" sz="2000" dirty="0"/>
              <a:t>= w-&gt;n – 2;  </a:t>
            </a:r>
            <a:r>
              <a:rPr lang="en-US" altLang="zh-CN" sz="2100" dirty="0" smtClean="0">
                <a:solidFill>
                  <a:srgbClr val="0000CC"/>
                </a:solidFill>
                <a:latin typeface="宋体" panose="02010600030101010101" pitchFamily="2" charset="-122"/>
                <a:ea typeface="宋体" panose="02010600030101010101" pitchFamily="2" charset="-122"/>
              </a:rPr>
              <a:t>//</a:t>
            </a:r>
            <a:r>
              <a:rPr lang="en-US" altLang="zh-CN" sz="2100" dirty="0">
                <a:solidFill>
                  <a:srgbClr val="0000CC"/>
                </a:solidFill>
                <a:latin typeface="宋体" panose="02010600030101010101" pitchFamily="2" charset="-122"/>
                <a:ea typeface="宋体" panose="02010600030101010101" pitchFamily="2" charset="-122"/>
              </a:rPr>
              <a:t>F(n)</a:t>
            </a:r>
            <a:r>
              <a:rPr lang="zh-CN" altLang="en-US" sz="2100" dirty="0">
                <a:solidFill>
                  <a:srgbClr val="0000CC"/>
                </a:solidFill>
                <a:latin typeface="宋体" panose="02010600030101010101" pitchFamily="2" charset="-122"/>
                <a:ea typeface="宋体" panose="02010600030101010101" pitchFamily="2" charset="-122"/>
              </a:rPr>
              <a:t>右侧为</a:t>
            </a:r>
            <a:r>
              <a:rPr lang="en-US" altLang="zh-CN" sz="2100" dirty="0">
                <a:solidFill>
                  <a:srgbClr val="0000CC"/>
                </a:solidFill>
                <a:latin typeface="宋体" panose="02010600030101010101" pitchFamily="2" charset="-122"/>
                <a:ea typeface="宋体" panose="02010600030101010101" pitchFamily="2" charset="-122"/>
              </a:rPr>
              <a:t>F(n-2)</a:t>
            </a:r>
          </a:p>
          <a:p>
            <a:pPr marL="0" indent="0">
              <a:buNone/>
            </a:pPr>
            <a:r>
              <a:rPr lang="en-US" altLang="zh-CN" sz="2000" dirty="0"/>
              <a:t>                            </a:t>
            </a:r>
            <a:r>
              <a:rPr lang="en-US" altLang="zh-CN" sz="2000" dirty="0" smtClean="0"/>
              <a:t>	        break</a:t>
            </a:r>
            <a:r>
              <a:rPr lang="en-US" altLang="zh-CN" sz="2000" dirty="0"/>
              <a:t>;            </a:t>
            </a:r>
            <a:endParaRPr lang="en-US" altLang="zh-CN" sz="2000" dirty="0" smtClean="0"/>
          </a:p>
          <a:p>
            <a:pPr marL="0" indent="0">
              <a:buNone/>
            </a:pPr>
            <a:r>
              <a:rPr lang="en-US" altLang="zh-CN" sz="2000" dirty="0"/>
              <a:t>	</a:t>
            </a:r>
            <a:r>
              <a:rPr lang="en-US" altLang="zh-CN" sz="2000" dirty="0" smtClean="0"/>
              <a:t>	}</a:t>
            </a:r>
            <a:endParaRPr lang="en-US" altLang="zh-CN" sz="2000" dirty="0"/>
          </a:p>
          <a:p>
            <a:pPr marL="0" indent="0">
              <a:buNone/>
            </a:pPr>
            <a:r>
              <a:rPr lang="en-US" altLang="zh-CN" sz="2000" dirty="0" smtClean="0"/>
              <a:t>	}</a:t>
            </a:r>
            <a:endParaRPr lang="en-US" altLang="zh-CN" sz="2000" dirty="0"/>
          </a:p>
          <a:p>
            <a:pPr marL="0" indent="0">
              <a:buNone/>
            </a:pPr>
            <a:r>
              <a:rPr lang="en-US" altLang="zh-CN" sz="2000" dirty="0" smtClean="0"/>
              <a:t>        } </a:t>
            </a:r>
            <a:r>
              <a:rPr lang="en-US" altLang="zh-CN" sz="2000" dirty="0"/>
              <a:t>while ( !</a:t>
            </a:r>
            <a:r>
              <a:rPr lang="en-US" altLang="zh-CN" sz="2000" dirty="0" err="1"/>
              <a:t>S.IsEmpty</a:t>
            </a:r>
            <a:r>
              <a:rPr lang="en-US" altLang="zh-CN" sz="2000" dirty="0"/>
              <a:t>( ) );</a:t>
            </a:r>
          </a:p>
          <a:p>
            <a:pPr marL="0" indent="0">
              <a:buNone/>
            </a:pPr>
            <a:r>
              <a:rPr lang="en-US" altLang="zh-CN" sz="2000" dirty="0"/>
              <a:t>     </a:t>
            </a:r>
            <a:r>
              <a:rPr lang="en-US" altLang="zh-CN" sz="2000" dirty="0" smtClean="0"/>
              <a:t>   return </a:t>
            </a:r>
            <a:r>
              <a:rPr lang="en-US" altLang="zh-CN" sz="2000" dirty="0"/>
              <a:t>sum;</a:t>
            </a:r>
          </a:p>
          <a:p>
            <a:pPr marL="0" indent="0">
              <a:buNone/>
            </a:pPr>
            <a:r>
              <a:rPr lang="en-US" altLang="zh-CN" sz="2000" dirty="0"/>
              <a:t>}</a:t>
            </a:r>
            <a:endParaRPr lang="zh-CN" altLang="en-US" sz="2000" dirty="0"/>
          </a:p>
        </p:txBody>
      </p:sp>
      <p:cxnSp>
        <p:nvCxnSpPr>
          <p:cNvPr id="6" name="直接连接符 5"/>
          <p:cNvCxnSpPr/>
          <p:nvPr/>
        </p:nvCxnSpPr>
        <p:spPr>
          <a:xfrm>
            <a:off x="6023992"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335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4953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4267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3276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4114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6629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5181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4114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2619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4143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3352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8153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723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7239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8077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6581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8105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73152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4800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4876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4114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41910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5638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5715000" y="4619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2514601" y="27876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4800601" y="2819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3200401"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5562601" y="18288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4038601" y="9906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64944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7924801" y="9890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87042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6019801" y="76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4800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3886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3505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4572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4343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5257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7467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7010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8458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7010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5410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206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206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205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313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2597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205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2057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205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2178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179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3352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4419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3898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335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3479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3368676"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335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335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335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6019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4724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4838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4533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6140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6019801"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4724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5791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6019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7086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4724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4718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4718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4718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6019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6013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6013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6013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5251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6553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1998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3276601"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45894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5961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8693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7397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7512050" y="5119689"/>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7131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8813800" y="5105401"/>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7397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8464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869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9759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7397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7391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7391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8693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8686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8686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7924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922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7391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8686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7332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8751889"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8628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1770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1770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1770064"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3048001"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3048001"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3048001"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4437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4437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57324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57324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70866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83820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2" name="标题 1"/>
          <p:cNvSpPr>
            <a:spLocks noGrp="1"/>
          </p:cNvSpPr>
          <p:nvPr>
            <p:ph type="title"/>
          </p:nvPr>
        </p:nvSpPr>
        <p:spPr/>
        <p:txBody>
          <a:bodyPr>
            <a:normAutofit/>
          </a:bodyPr>
          <a:lstStyle/>
          <a:p>
            <a:r>
              <a:rPr lang="zh-CN" altLang="en-US" sz="3600" dirty="0"/>
              <a:t>求数列第</a:t>
            </a:r>
            <a:r>
              <a:rPr lang="en-US" altLang="zh-CN" sz="3600" dirty="0"/>
              <a:t>n</a:t>
            </a:r>
            <a:r>
              <a:rPr lang="zh-CN" altLang="en-US" sz="3600" dirty="0"/>
              <a:t>项</a:t>
            </a:r>
            <a:r>
              <a:rPr lang="en-US" altLang="zh-CN" sz="3600" dirty="0"/>
              <a:t>Fib(n)</a:t>
            </a:r>
            <a:r>
              <a:rPr lang="zh-CN" altLang="en-US" sz="3600" dirty="0"/>
              <a:t>栈的</a:t>
            </a:r>
            <a:r>
              <a:rPr lang="zh-CN" altLang="en-US" sz="3600" dirty="0" smtClean="0"/>
              <a:t>变化</a:t>
            </a:r>
            <a:endParaRPr lang="zh-CN" altLang="en-US" sz="3600" dirty="0"/>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3359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4953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4267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3276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4114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6629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5181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4114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2619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4143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3352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8153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723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7239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8077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6581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8105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73152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4800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4876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4114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41910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5638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5715001" y="9334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2514601" y="325913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4800601" y="32908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3200401"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5562601" y="23002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4038601" y="14620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64944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7924801" y="14605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87042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6019801" y="5476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4800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3886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3505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4572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4343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5257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7467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7010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8458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7010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5410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2063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2063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2057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3130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2597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2057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2057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2057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2178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179705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3352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4419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3898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3359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3479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3368676" y="6189664"/>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3352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3352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3352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6019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4724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4838700" y="5365751"/>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445770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4724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5791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6019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7086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4724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4718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4718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4718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6019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6013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6013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6013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5251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6553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17526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1981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3294064"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4648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17526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30480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30480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4419601" y="53514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361" y="4437112"/>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983432" y="1196752"/>
            <a:ext cx="10441160"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对一个包含有许多结点，且每个结点有</a:t>
            </a:r>
            <a:r>
              <a:rPr lang="zh-CN" altLang="en-US" sz="2400" dirty="0">
                <a:solidFill>
                  <a:schemeClr val="tx2"/>
                </a:solidFill>
                <a:ea typeface="仿宋_GB2312" pitchFamily="49" charset="-122"/>
              </a:rPr>
              <a:t>多个分支</a:t>
            </a:r>
            <a:r>
              <a:rPr lang="zh-CN" altLang="en-US" sz="2400"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如果回退之后没有其他选择，再沿搜索路径回退到更前结点，</a:t>
            </a:r>
            <a:r>
              <a:rPr lang="en-US" altLang="zh-CN" sz="2400" dirty="0">
                <a:ea typeface="仿宋_GB2312" pitchFamily="49" charset="-122"/>
              </a:rPr>
              <a:t>…</a:t>
            </a:r>
            <a:r>
              <a:rPr lang="zh-CN" altLang="en-US" sz="2400"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回溯法与分治法本质相同，可用递归求解。</a:t>
            </a:r>
          </a:p>
        </p:txBody>
      </p:sp>
      <p:sp>
        <p:nvSpPr>
          <p:cNvPr id="6"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递归与回溯</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zh-CN" altLang="en-US" dirty="0" smtClean="0"/>
              <a:t>什么时候用递归？</a:t>
            </a:r>
            <a:endParaRPr lang="zh-CN" altLang="en-US" dirty="0"/>
          </a:p>
        </p:txBody>
      </p:sp>
      <p:sp>
        <p:nvSpPr>
          <p:cNvPr id="79875" name="内容占位符 2"/>
          <p:cNvSpPr>
            <a:spLocks noGrp="1"/>
          </p:cNvSpPr>
          <p:nvPr>
            <p:ph idx="1"/>
          </p:nvPr>
        </p:nvSpPr>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迷宫问题</a:t>
            </a: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093789"/>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6527801" y="1916114"/>
            <a:ext cx="3744913"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3" name="文本框 2">
            <a:hlinkClick r:id="rId4" action="ppaction://hlinksldjump"/>
          </p:cNvPr>
          <p:cNvSpPr txBox="1"/>
          <p:nvPr/>
        </p:nvSpPr>
        <p:spPr>
          <a:xfrm>
            <a:off x="10344472" y="6293793"/>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1631504" y="1371028"/>
            <a:ext cx="9145263"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spcBef>
                <a:spcPct val="50000"/>
              </a:spcBef>
              <a:defRPr/>
            </a:pPr>
            <a:r>
              <a:rPr lang="zh-CN" altLang="en-US" sz="2400" dirty="0" smtClean="0">
                <a:effectLst>
                  <a:outerShdw blurRad="38100" dist="38100" dir="2700000" algn="tl">
                    <a:srgbClr val="C0C0C0"/>
                  </a:outerShdw>
                </a:effectLst>
                <a:ea typeface="楷体_GB2312" pitchFamily="49" charset="-122"/>
              </a:rPr>
              <a:t>计算机</a:t>
            </a:r>
            <a:r>
              <a:rPr lang="zh-CN" altLang="en-US" sz="2400" dirty="0">
                <a:effectLst>
                  <a:outerShdw blurRad="38100" dist="38100" dir="2700000" algn="tl">
                    <a:srgbClr val="C0C0C0"/>
                  </a:outerShdw>
                </a:effectLst>
                <a:ea typeface="楷体_GB2312" pitchFamily="49" charset="-122"/>
              </a:rPr>
              <a:t>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r>
              <a:rPr lang="zh-CN" altLang="en-US" sz="2400" dirty="0" smtClean="0">
                <a:effectLst>
                  <a:outerShdw blurRad="38100" dist="38100" dir="2700000" algn="tl">
                    <a:srgbClr val="C0C0C0"/>
                  </a:outerShdw>
                </a:effectLst>
                <a:ea typeface="楷体_GB2312" pitchFamily="49" charset="-122"/>
              </a:rPr>
              <a:t>：</a:t>
            </a:r>
            <a:endParaRPr lang="en-US" altLang="zh-CN" sz="2400" dirty="0" smtClean="0">
              <a:effectLst>
                <a:outerShdw blurRad="38100" dist="38100" dir="2700000" algn="tl">
                  <a:srgbClr val="C0C0C0"/>
                </a:outerShdw>
              </a:effectLst>
              <a:ea typeface="楷体_GB2312" pitchFamily="49" charset="-122"/>
            </a:endParaRPr>
          </a:p>
          <a:p>
            <a:pPr>
              <a:lnSpc>
                <a:spcPct val="120000"/>
              </a:lnSpc>
              <a:spcBef>
                <a:spcPct val="50000"/>
              </a:spcBef>
              <a:defRPr/>
            </a:pPr>
            <a:endParaRPr lang="zh-CN" altLang="en-US" sz="2400" dirty="0">
              <a:effectLst>
                <a:outerShdw blurRad="38100" dist="38100" dir="2700000" algn="tl">
                  <a:srgbClr val="C0C0C0"/>
                </a:outerShdw>
              </a:effectLst>
              <a:ea typeface="楷体_GB2312" pitchFamily="49" charset="-122"/>
            </a:endParaRP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从</a:t>
            </a:r>
            <a:r>
              <a:rPr lang="zh-CN" altLang="en-US" sz="2400" dirty="0">
                <a:effectLst>
                  <a:outerShdw blurRad="38100" dist="38100" dir="2700000" algn="tl">
                    <a:srgbClr val="C0C0C0"/>
                  </a:outerShdw>
                </a:effectLst>
                <a:ea typeface="楷体_GB2312" pitchFamily="49" charset="-122"/>
              </a:rPr>
              <a:t>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如果</a:t>
            </a:r>
            <a:r>
              <a:rPr lang="zh-CN" altLang="en-US" sz="2400" dirty="0">
                <a:effectLst>
                  <a:outerShdw blurRad="38100" dist="38100" dir="2700000" algn="tl">
                    <a:srgbClr val="C0C0C0"/>
                  </a:outerShdw>
                </a:effectLst>
                <a:ea typeface="楷体_GB2312" pitchFamily="49" charset="-122"/>
              </a:rPr>
              <a:t>所有可能的通路都试探过，还是不能走到终点，那就说明该迷宫不存在从起点到终点的通道。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919289" y="2060576"/>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1919288" y="2852739"/>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1919288" y="3717926"/>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2208213" y="4724401"/>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dirty="0">
                <a:solidFill>
                  <a:schemeClr val="bg1"/>
                </a:solidFill>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2351088" y="1628776"/>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5" name="Rectangle 3"/>
          <p:cNvSpPr>
            <a:spLocks noGrp="1" noChangeArrowheads="1"/>
          </p:cNvSpPr>
          <p:nvPr>
            <p:ph idx="1"/>
          </p:nvPr>
        </p:nvSpPr>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a:t>
            </a:r>
            <a:r>
              <a:rPr lang="zh-CN" altLang="en-US" dirty="0" smtClean="0">
                <a:effectLst>
                  <a:outerShdw blurRad="38100" dist="38100" dir="2700000" algn="tl">
                    <a:srgbClr val="C0C0C0"/>
                  </a:outerShdw>
                </a:effectLst>
                <a:ea typeface="宋体" panose="02010600030101010101" pitchFamily="2" charset="-122"/>
              </a:rPr>
              <a:t>删除的</a:t>
            </a:r>
            <a:r>
              <a:rPr lang="zh-CN" altLang="en-US" dirty="0">
                <a:effectLst>
                  <a:outerShdw blurRad="38100" dist="38100" dir="2700000" algn="tl">
                    <a:srgbClr val="C0C0C0"/>
                  </a:outerShdw>
                </a:effectLst>
                <a:ea typeface="宋体" panose="02010600030101010101" pitchFamily="2" charset="-122"/>
              </a:rPr>
              <a:t>一端称为</a:t>
            </a:r>
            <a:r>
              <a:rPr lang="zh-CN" altLang="en-US" dirty="0">
                <a:solidFill>
                  <a:srgbClr val="0000CC"/>
                </a:solidFill>
                <a:effectLst>
                  <a:outerShdw blurRad="38100" dist="38100" dir="2700000" algn="tl">
                    <a:srgbClr val="C0C0C0"/>
                  </a:outerShdw>
                </a:effectLst>
                <a:ea typeface="宋体" panose="02010600030101010101" pitchFamily="2" charset="-122"/>
              </a:rPr>
              <a:t>栈</a:t>
            </a:r>
            <a:r>
              <a:rPr lang="zh-CN" altLang="en-US" dirty="0" smtClean="0">
                <a:solidFill>
                  <a:srgbClr val="0000CC"/>
                </a:solidFill>
                <a:effectLst>
                  <a:outerShdw blurRad="38100" dist="38100" dir="2700000" algn="tl">
                    <a:srgbClr val="C0C0C0"/>
                  </a:outerShdw>
                </a:effectLst>
                <a:ea typeface="宋体" panose="02010600030101010101" pitchFamily="2" charset="-122"/>
              </a:rPr>
              <a:t>顶</a:t>
            </a:r>
            <a:r>
              <a:rPr lang="en-US" altLang="zh-CN" dirty="0" smtClean="0">
                <a:solidFill>
                  <a:srgbClr val="0000CC"/>
                </a:solidFill>
                <a:effectLst>
                  <a:outerShdw blurRad="38100" dist="38100" dir="2700000" algn="tl">
                    <a:srgbClr val="C0C0C0"/>
                  </a:outerShdw>
                </a:effectLst>
                <a:ea typeface="宋体" panose="02010600030101010101" pitchFamily="2" charset="-122"/>
              </a:rPr>
              <a:t>(</a:t>
            </a:r>
            <a:r>
              <a:rPr lang="en-US" altLang="zh-CN" dirty="0">
                <a:solidFill>
                  <a:srgbClr val="0000CC"/>
                </a:solidFill>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a:t>
            </a:r>
            <a:r>
              <a:rPr lang="zh-CN" altLang="en-US" dirty="0" smtClean="0">
                <a:effectLst>
                  <a:outerShdw blurRad="38100" dist="38100" dir="2700000" algn="tl">
                    <a:srgbClr val="C0C0C0"/>
                  </a:outerShdw>
                </a:effectLst>
                <a:ea typeface="宋体" panose="02010600030101010101" pitchFamily="2" charset="-122"/>
              </a:rPr>
              <a:t>称为</a:t>
            </a:r>
            <a:r>
              <a:rPr lang="zh-CN" altLang="en-US" dirty="0">
                <a:solidFill>
                  <a:srgbClr val="0000CC"/>
                </a:solidFill>
                <a:effectLst>
                  <a:outerShdw blurRad="38100" dist="38100" dir="2700000" algn="tl">
                    <a:srgbClr val="C0C0C0"/>
                  </a:outerShdw>
                </a:effectLst>
                <a:ea typeface="宋体" panose="02010600030101010101" pitchFamily="2" charset="-122"/>
              </a:rPr>
              <a:t>栈底</a:t>
            </a:r>
            <a:r>
              <a:rPr lang="en-US" altLang="zh-CN" dirty="0">
                <a:solidFill>
                  <a:srgbClr val="0000CC"/>
                </a:solidFill>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ea typeface="宋体" panose="02010600030101010101" pitchFamily="2" charset="-122"/>
              </a:rPr>
              <a:t>特点</a:t>
            </a:r>
            <a:r>
              <a:rPr lang="en-US" altLang="zh-CN" dirty="0" smtClean="0">
                <a:effectLst>
                  <a:outerShdw blurRad="38100" dist="38100" dir="2700000" algn="tl">
                    <a:srgbClr val="C0C0C0"/>
                  </a:outerShdw>
                </a:effectLst>
                <a:ea typeface="宋体" panose="02010600030101010101" pitchFamily="2" charset="-122"/>
              </a:rPr>
              <a:t>: </a:t>
            </a:r>
            <a:r>
              <a:rPr lang="zh-CN" altLang="en-US" dirty="0" smtClean="0">
                <a:effectLst>
                  <a:outerShdw blurRad="38100" dist="38100" dir="2700000" algn="tl">
                    <a:srgbClr val="C0C0C0"/>
                  </a:outerShdw>
                </a:effectLst>
                <a:ea typeface="宋体" panose="02010600030101010101" pitchFamily="2" charset="-122"/>
              </a:rPr>
              <a:t>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0000CC"/>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7" name="Text Box 5"/>
          <p:cNvSpPr txBox="1">
            <a:spLocks noChangeArrowheads="1"/>
          </p:cNvSpPr>
          <p:nvPr/>
        </p:nvSpPr>
        <p:spPr bwMode="auto">
          <a:xfrm>
            <a:off x="7185545" y="239734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8861945" y="240528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7801494" y="3395884"/>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7420494" y="3243484"/>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8423794" y="4996085"/>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7801494" y="51484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8258694" y="3548285"/>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7801494" y="37006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7801494" y="41578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8258695" y="4005485"/>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7801494" y="46150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8334895" y="4416648"/>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6810895" y="330063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5782194" y="5137373"/>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7268094" y="3929284"/>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7229994" y="5488209"/>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89444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79157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966" y="3549974"/>
            <a:ext cx="1381864" cy="196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672" y="3548758"/>
            <a:ext cx="270294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2800" dirty="0" err="1">
                <a:latin typeface="Times New Roman" panose="02020603050405020304" pitchFamily="18" charset="0"/>
                <a:ea typeface="黑体" panose="02010609060101010101" pitchFamily="49" charset="-122"/>
              </a:rPr>
              <a:t>FindPath</a:t>
            </a:r>
            <a:r>
              <a:rPr lang="zh-CN" altLang="en-US" sz="2800" dirty="0">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35"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7933034" y="3860801"/>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7933034" y="5300664"/>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1524000" y="404664"/>
            <a:ext cx="9756576" cy="6247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2000" dirty="0">
                <a:effectLst>
                  <a:outerShdw blurRad="38100" dist="38100" dir="2700000" algn="tl">
                    <a:srgbClr val="C0C0C0"/>
                  </a:outerShdw>
                </a:effectLst>
                <a:ea typeface="楷体_GB2312" pitchFamily="49" charset="-122"/>
              </a:rPr>
              <a:t>设定当前位置的初值为入口位置；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do{</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若当前位置可通，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将当前位置插入栈顶；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纳入路径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若该位置是出口位置，则算法结束；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此时栈中存放的是一条从入口位置到出口位置的路径</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否则切换当前位置的东邻方块为新的当前位置；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若栈不空且栈顶位置尚有其他方向未被探索，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则设定新的当前位置为</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沿顺时针方向旋转找到的栈顶位置的下一相邻块；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若栈不空但栈顶位置的四周均不可通，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删去栈顶位置；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从路径中删去该通道块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若栈不空，则重新测试新的栈顶位置，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直至找到一个可通的相邻块或出栈至栈空；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while (</a:t>
            </a:r>
            <a:r>
              <a:rPr lang="zh-CN" altLang="en-US" sz="2000" dirty="0">
                <a:effectLst>
                  <a:outerShdw blurRad="38100" dist="38100" dir="2700000" algn="tl">
                    <a:srgbClr val="C0C0C0"/>
                  </a:outerShdw>
                </a:effectLst>
                <a:ea typeface="楷体_GB2312" pitchFamily="49" charset="-122"/>
              </a:rPr>
              <a:t>栈不空</a:t>
            </a:r>
            <a:r>
              <a:rPr lang="en-US" altLang="zh-CN" sz="2000" dirty="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ea typeface="楷体_GB2312" pitchFamily="49" charset="-122"/>
              </a:rPr>
              <a:t>；</a:t>
            </a:r>
            <a:endParaRPr lang="zh-CN" altLang="en-US" sz="2000" dirty="0">
              <a:effectLst>
                <a:outerShdw blurRad="38100" dist="38100" dir="2700000" algn="tl">
                  <a:srgbClr val="C0C0C0"/>
                </a:outerShdw>
              </a:effectLst>
              <a:ea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p:txBody>
          <a:bodyPr>
            <a:normAutofit/>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838200" y="984250"/>
          <a:ext cx="10515600" cy="3327402"/>
        </p:xfrm>
        <a:graphic>
          <a:graphicData uri="http://schemas.openxmlformats.org/drawingml/2006/table">
            <a:tbl>
              <a:tblPr/>
              <a:tblGrid>
                <a:gridCol w="1470642">
                  <a:extLst>
                    <a:ext uri="{9D8B030D-6E8A-4147-A177-3AD203B41FA5}">
                      <a16:colId xmlns:a16="http://schemas.microsoft.com/office/drawing/2014/main" val="20000"/>
                    </a:ext>
                  </a:extLst>
                </a:gridCol>
                <a:gridCol w="1657262">
                  <a:extLst>
                    <a:ext uri="{9D8B030D-6E8A-4147-A177-3AD203B41FA5}">
                      <a16:colId xmlns:a16="http://schemas.microsoft.com/office/drawing/2014/main" val="20001"/>
                    </a:ext>
                  </a:extLst>
                </a:gridCol>
                <a:gridCol w="3679649">
                  <a:extLst>
                    <a:ext uri="{9D8B030D-6E8A-4147-A177-3AD203B41FA5}">
                      <a16:colId xmlns:a16="http://schemas.microsoft.com/office/drawing/2014/main" val="20002"/>
                    </a:ext>
                  </a:extLst>
                </a:gridCol>
                <a:gridCol w="3708047">
                  <a:extLst>
                    <a:ext uri="{9D8B030D-6E8A-4147-A177-3AD203B41FA5}">
                      <a16:colId xmlns:a16="http://schemas.microsoft.com/office/drawing/2014/main" val="20003"/>
                    </a:ext>
                  </a:extLst>
                </a:gridCol>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47538" name="Text Box 50"/>
          <p:cNvSpPr txBox="1">
            <a:spLocks noChangeArrowheads="1"/>
          </p:cNvSpPr>
          <p:nvPr/>
        </p:nvSpPr>
        <p:spPr bwMode="auto">
          <a:xfrm>
            <a:off x="4511824" y="4653136"/>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969250"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6291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1" y="3325814"/>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125539"/>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00" y="928563"/>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652030" y="4437113"/>
            <a:ext cx="1628852" cy="2038523"/>
          </a:xfrm>
          <a:prstGeom prst="rect">
            <a:avLst/>
          </a:prstGeom>
        </p:spPr>
      </p:pic>
      <p:pic>
        <p:nvPicPr>
          <p:cNvPr id="9" name="图片 8"/>
          <p:cNvPicPr>
            <a:picLocks noChangeAspect="1"/>
          </p:cNvPicPr>
          <p:nvPr/>
        </p:nvPicPr>
        <p:blipFill>
          <a:blip r:embed="rId6"/>
          <a:stretch>
            <a:fillRect/>
          </a:stretch>
        </p:blipFill>
        <p:spPr>
          <a:xfrm>
            <a:off x="3833020" y="4604980"/>
            <a:ext cx="2337919" cy="1636543"/>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200" dirty="0" smtClean="0">
                <a:latin typeface="黑体" panose="02010609060101010101" pitchFamily="49" charset="-122"/>
                <a:ea typeface="黑体" panose="02010609060101010101" pitchFamily="49" charset="-122"/>
              </a:rPr>
              <a:t>队列</a:t>
            </a:r>
            <a:r>
              <a:rPr lang="zh-CN" altLang="en-US" sz="3200" dirty="0">
                <a:latin typeface="黑体" panose="02010609060101010101" pitchFamily="49" charset="-122"/>
                <a:ea typeface="黑体" panose="02010609060101010101" pitchFamily="49" charset="-122"/>
              </a:rPr>
              <a:t>的定义、表示和实现</a:t>
            </a:r>
          </a:p>
        </p:txBody>
      </p:sp>
      <p:sp>
        <p:nvSpPr>
          <p:cNvPr id="6" name="Rectangle 2"/>
          <p:cNvSpPr>
            <a:spLocks noChangeArrowheads="1"/>
          </p:cNvSpPr>
          <p:nvPr/>
        </p:nvSpPr>
        <p:spPr bwMode="auto">
          <a:xfrm>
            <a:off x="1052910" y="2013993"/>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473224" y="947192"/>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Queue )</a:t>
            </a:r>
          </a:p>
        </p:txBody>
      </p:sp>
      <p:sp>
        <p:nvSpPr>
          <p:cNvPr id="8" name="Rectangle 5"/>
          <p:cNvSpPr txBox="1">
            <a:spLocks noChangeArrowheads="1"/>
          </p:cNvSpPr>
          <p:nvPr/>
        </p:nvSpPr>
        <p:spPr bwMode="auto">
          <a:xfrm>
            <a:off x="595710" y="2852192"/>
            <a:ext cx="8926760" cy="300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定义</a:t>
            </a:r>
            <a:endParaRPr kumimoji="0" lang="zh-CN" altLang="en-US" dirty="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特性</a:t>
            </a:r>
            <a:endParaRPr kumimoji="0" lang="zh-CN" altLang="en-US" dirty="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2500710" y="1632992"/>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2500710" y="2166392"/>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2678511" y="1556793"/>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1189436" y="2044156"/>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7025085" y="2044156"/>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1738710" y="1861592"/>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6539310" y="1861592"/>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4770835" y="1556792"/>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912" y="55154"/>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https://picx.zhimg.com/v2-b93e4f485461f7516902485f0ee48c76_r.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4221088"/>
            <a:ext cx="3606614" cy="2636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847528" y="1052736"/>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a:t>
            </a:r>
            <a:r>
              <a:rPr lang="zh-CN" altLang="en-US" sz="3600" dirty="0" smtClean="0">
                <a:solidFill>
                  <a:srgbClr val="3333CC"/>
                </a:solidFill>
                <a:latin typeface="黑体" panose="02010609060101010101" pitchFamily="49" charset="-122"/>
                <a:ea typeface="黑体" panose="02010609060101010101" pitchFamily="49" charset="-122"/>
              </a:rPr>
              <a:t>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顺序队列</a:t>
            </a:r>
          </a:p>
        </p:txBody>
      </p:sp>
      <p:sp>
        <p:nvSpPr>
          <p:cNvPr id="94210" name="内容占位符 2"/>
          <p:cNvSpPr>
            <a:spLocks noGrp="1"/>
          </p:cNvSpPr>
          <p:nvPr>
            <p:ph idx="1"/>
          </p:nvPr>
        </p:nvSpPr>
        <p:spPr/>
        <p:txBody>
          <a:bodyPr/>
          <a:lstStyle/>
          <a:p>
            <a:pPr marL="0" indent="0"/>
            <a:r>
              <a:rPr kumimoji="1" lang="zh-CN" altLang="en-US" dirty="0" smtClean="0">
                <a:ea typeface="宋体" panose="02010600030101010101" pitchFamily="2" charset="-122"/>
              </a:rPr>
              <a:t>队列的基于数组的存储表示称为顺序队列。</a:t>
            </a:r>
            <a:endParaRPr kumimoji="1" lang="en-US" altLang="zh-CN" dirty="0" smtClean="0">
              <a:ea typeface="宋体" panose="02010600030101010101" pitchFamily="2" charset="-122"/>
            </a:endParaRPr>
          </a:p>
          <a:p>
            <a:pPr marL="0" indent="0"/>
            <a:r>
              <a:rPr kumimoji="1" lang="zh-CN" altLang="en-US" dirty="0" smtClean="0">
                <a:ea typeface="宋体" panose="02010600030101010101" pitchFamily="2" charset="-122"/>
              </a:rPr>
              <a:t>利用一个一维数组</a:t>
            </a:r>
            <a:r>
              <a:rPr kumimoji="1" lang="en-US" altLang="zh-CN" dirty="0" smtClean="0">
                <a:ea typeface="宋体" panose="02010600030101010101" pitchFamily="2" charset="-122"/>
              </a:rPr>
              <a:t>elements[</a:t>
            </a:r>
            <a:r>
              <a:rPr kumimoji="1" lang="en-US" altLang="zh-CN" dirty="0" err="1" smtClean="0">
                <a:ea typeface="宋体" panose="02010600030101010101" pitchFamily="2" charset="-122"/>
              </a:rPr>
              <a:t>maxSize</a:t>
            </a:r>
            <a:r>
              <a:rPr kumimoji="1" lang="en-US" altLang="zh-CN" dirty="0" smtClean="0">
                <a:ea typeface="宋体" panose="02010600030101010101" pitchFamily="2" charset="-122"/>
              </a:rPr>
              <a:t>]</a:t>
            </a:r>
            <a:r>
              <a:rPr kumimoji="1" lang="zh-CN" altLang="en-US" dirty="0" smtClean="0">
                <a:ea typeface="宋体" panose="02010600030101010101" pitchFamily="2" charset="-122"/>
              </a:rPr>
              <a:t>作为队列元素的存储结构，并且设置</a:t>
            </a:r>
            <a:r>
              <a:rPr kumimoji="1" lang="zh-CN" altLang="en-US" dirty="0" smtClean="0">
                <a:solidFill>
                  <a:srgbClr val="FF0000"/>
                </a:solidFill>
                <a:ea typeface="宋体" panose="02010600030101010101" pitchFamily="2" charset="-122"/>
              </a:rPr>
              <a:t>两个指针</a:t>
            </a:r>
            <a:r>
              <a:rPr kumimoji="1" lang="en-US" altLang="zh-CN" dirty="0" smtClean="0">
                <a:solidFill>
                  <a:srgbClr val="FF0000"/>
                </a:solidFill>
                <a:ea typeface="宋体" panose="02010600030101010101" pitchFamily="2" charset="-122"/>
              </a:rPr>
              <a:t>front</a:t>
            </a:r>
            <a:r>
              <a:rPr kumimoji="1" lang="zh-CN" altLang="en-US" dirty="0" smtClean="0">
                <a:solidFill>
                  <a:srgbClr val="FF0000"/>
                </a:solidFill>
                <a:ea typeface="宋体" panose="02010600030101010101" pitchFamily="2" charset="-122"/>
              </a:rPr>
              <a:t>和</a:t>
            </a:r>
            <a:r>
              <a:rPr kumimoji="1" lang="en-US" altLang="zh-CN" dirty="0" smtClean="0">
                <a:solidFill>
                  <a:srgbClr val="FF0000"/>
                </a:solidFill>
                <a:ea typeface="宋体" panose="02010600030101010101" pitchFamily="2" charset="-122"/>
              </a:rPr>
              <a:t>rear</a:t>
            </a:r>
            <a:r>
              <a:rPr kumimoji="1" lang="zh-CN" altLang="en-US" dirty="0" smtClean="0">
                <a:ea typeface="宋体" panose="02010600030101010101" pitchFamily="2" charset="-122"/>
              </a:rPr>
              <a:t>，分别指示队列的队头和队尾位置。</a:t>
            </a:r>
            <a:endParaRPr kumimoji="1" lang="en-US" altLang="zh-CN" dirty="0" smtClean="0">
              <a:ea typeface="宋体" panose="02010600030101010101" pitchFamily="2" charset="-122"/>
            </a:endParaRPr>
          </a:p>
          <a:p>
            <a:pPr marL="0" indent="0"/>
            <a:endParaRPr kumimoji="1" lang="en-US" altLang="zh-CN" dirty="0" smtClean="0">
              <a:ea typeface="宋体" panose="02010600030101010101" pitchFamily="2" charset="-122"/>
            </a:endParaRPr>
          </a:p>
          <a:p>
            <a:pPr marL="0" indent="0">
              <a:buNone/>
            </a:pPr>
            <a:r>
              <a:rPr kumimoji="1" lang="zh-CN" altLang="en-US" dirty="0" smtClean="0">
                <a:solidFill>
                  <a:srgbClr val="0000CC"/>
                </a:solidFill>
                <a:ea typeface="宋体" panose="02010600030101010101" pitchFamily="2" charset="-122"/>
              </a:rPr>
              <a:t>初始化</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front=rear=0</a:t>
            </a:r>
          </a:p>
          <a:p>
            <a:pPr marL="0" indent="0">
              <a:buNone/>
            </a:pPr>
            <a:r>
              <a:rPr kumimoji="1" lang="zh-CN" altLang="en-US" dirty="0" smtClean="0">
                <a:solidFill>
                  <a:srgbClr val="0000CC"/>
                </a:solidFill>
                <a:ea typeface="宋体" panose="02010600030101010101" pitchFamily="2" charset="-122"/>
              </a:rPr>
              <a:t>队空</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a:t>
            </a:r>
          </a:p>
          <a:p>
            <a:pPr marL="0" indent="0">
              <a:buNone/>
            </a:pPr>
            <a:r>
              <a:rPr kumimoji="1" lang="zh-CN" altLang="en-US" dirty="0" smtClean="0">
                <a:solidFill>
                  <a:srgbClr val="0000CC"/>
                </a:solidFill>
                <a:ea typeface="宋体" panose="02010600030101010101" pitchFamily="2" charset="-122"/>
              </a:rPr>
              <a:t>队满</a:t>
            </a:r>
            <a:r>
              <a:rPr kumimoji="1" lang="zh-CN" altLang="en-US" dirty="0" smtClean="0">
                <a:ea typeface="宋体" panose="02010600030101010101" pitchFamily="2" charset="-122"/>
              </a:rPr>
              <a:t>：</a:t>
            </a:r>
            <a:r>
              <a:rPr kumimoji="1" lang="en-US" altLang="zh-CN" dirty="0" smtClean="0">
                <a:ea typeface="宋体" panose="02010600030101010101" pitchFamily="2" charset="-122"/>
              </a:rPr>
              <a:t>rear=maxSize-1</a:t>
            </a:r>
            <a:endParaRPr lang="zh-CN" altLang="en-US" dirty="0" smtClean="0">
              <a:ea typeface="宋体" panose="02010600030101010101" pitchFamily="2" charset="-122"/>
            </a:endParaRPr>
          </a:p>
        </p:txBody>
      </p:sp>
      <p:sp>
        <p:nvSpPr>
          <p:cNvPr id="10" name="Rectangle 7"/>
          <p:cNvSpPr>
            <a:spLocks noChangeArrowheads="1"/>
          </p:cNvSpPr>
          <p:nvPr/>
        </p:nvSpPr>
        <p:spPr bwMode="auto">
          <a:xfrm>
            <a:off x="7320136" y="35814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1" name="Line 8"/>
          <p:cNvSpPr>
            <a:spLocks noChangeShapeType="1"/>
          </p:cNvSpPr>
          <p:nvPr/>
        </p:nvSpPr>
        <p:spPr bwMode="auto">
          <a:xfrm>
            <a:off x="7777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flipV="1">
            <a:off x="7777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82345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V="1">
            <a:off x="82345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86917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86917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91489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flipV="1">
            <a:off x="91489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96061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flipV="1">
            <a:off x="96061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0063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V="1">
            <a:off x="10063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11"/>
          <p:cNvSpPr txBox="1">
            <a:spLocks noChangeArrowheads="1"/>
          </p:cNvSpPr>
          <p:nvPr/>
        </p:nvSpPr>
        <p:spPr bwMode="auto">
          <a:xfrm>
            <a:off x="7229649"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4" name="Text Box 112"/>
          <p:cNvSpPr txBox="1">
            <a:spLocks noChangeArrowheads="1"/>
          </p:cNvSpPr>
          <p:nvPr/>
        </p:nvSpPr>
        <p:spPr bwMode="auto">
          <a:xfrm>
            <a:off x="8075787" y="41910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5" name="Line 113"/>
          <p:cNvSpPr>
            <a:spLocks noChangeShapeType="1"/>
          </p:cNvSpPr>
          <p:nvPr/>
        </p:nvSpPr>
        <p:spPr bwMode="auto">
          <a:xfrm>
            <a:off x="7493175" y="40894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4"/>
          <p:cNvSpPr>
            <a:spLocks noChangeShapeType="1"/>
          </p:cNvSpPr>
          <p:nvPr/>
        </p:nvSpPr>
        <p:spPr bwMode="auto">
          <a:xfrm flipH="1" flipV="1">
            <a:off x="7601124" y="40909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115"/>
          <p:cNvSpPr txBox="1">
            <a:spLocks noChangeArrowheads="1"/>
          </p:cNvSpPr>
          <p:nvPr/>
        </p:nvSpPr>
        <p:spPr bwMode="auto">
          <a:xfrm>
            <a:off x="8767936" y="41544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08203"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1938015"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6708203" y="36519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1938015" y="365192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1938015"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2395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2395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28524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28524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33096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33096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37668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37668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42240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42240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4681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4681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6708203"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7165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7165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76226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76226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80798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80798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85370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85370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89942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89942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9451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9451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1938015"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2395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2395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28524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28524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33096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33096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37668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37668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42240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42240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4681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4681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2395215" y="365192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2395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2395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28524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28524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33096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33096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37668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37668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42240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42240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4681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4681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6708203"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7165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7165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76226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76226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80798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80798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85370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85370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89942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89942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9451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9451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7622603" y="36519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7165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7165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76226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76226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80798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80798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85370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85370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89942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89942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9451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9451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7622603"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7165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7165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76226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76226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80798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80798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85370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85370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89942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89942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9451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9451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2852415"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2395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2395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28524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28524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33096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33096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37668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37668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42240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42240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4681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4681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1847528"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2693666"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2111054" y="156912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2219003" y="157070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3385815" y="163420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6662166"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7508304"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6903467" y="1534196"/>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7352729" y="1534196"/>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8200454" y="1656434"/>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6724079" y="99920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1891978" y="29661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2723828" y="297405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2161853" y="281372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3030216" y="281372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3430266" y="295183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1996753" y="229460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6628828" y="29518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7474966" y="29518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6955854" y="2831184"/>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7892479" y="2831184"/>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8311579" y="293754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6733604" y="229460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189197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2738116" y="424723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2395216" y="4126584"/>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3157216"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3582666" y="4232946"/>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2399979" y="3575721"/>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662882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7474966" y="42472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7132067" y="4126584"/>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7894067"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8335392" y="4232946"/>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7660703" y="3575721"/>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1861815" y="55426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2707953" y="55426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2365054" y="542357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3127054" y="542357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3912865" y="5528346"/>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2890515"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7698803"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6612953" y="552834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7459091" y="552834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7116191" y="5423571"/>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7878191" y="5387059"/>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8781479" y="551405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3" name="Text Box 80"/>
          <p:cNvSpPr txBox="1">
            <a:spLocks noChangeArrowheads="1"/>
          </p:cNvSpPr>
          <p:nvPr/>
        </p:nvSpPr>
        <p:spPr bwMode="auto">
          <a:xfrm>
            <a:off x="8992616" y="599983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
        <p:nvSpPr>
          <p:cNvPr id="2" name="标题 1"/>
          <p:cNvSpPr>
            <a:spLocks noGrp="1"/>
          </p:cNvSpPr>
          <p:nvPr>
            <p:ph type="title"/>
          </p:nvPr>
        </p:nvSpPr>
        <p:spPr/>
        <p:txBody>
          <a:bodyPr>
            <a:normAutofit fontScale="90000"/>
          </a:bodyPr>
          <a:lstStyle/>
          <a:p>
            <a:r>
              <a:rPr lang="zh-CN" altLang="en-US" dirty="0"/>
              <a:t>顺序队列的进队和出队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1055440" y="1087688"/>
            <a:ext cx="9324975"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队时先将</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加入，</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30000"/>
              </a:lnSpc>
              <a:buClr>
                <a:srgbClr val="FF6600"/>
              </a:buClr>
              <a:buSzPct val="50000"/>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再将队</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尾</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指针加</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a:t>
            </a: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Char char="n"/>
              <a:defRPr/>
            </a:pP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时先将下标为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取出，</a:t>
            </a:r>
          </a:p>
          <a:p>
            <a:pPr>
              <a:lnSpc>
                <a:spcPct val="130000"/>
              </a:lnSpc>
              <a:buClr>
                <a:srgbClr val="FF6600"/>
              </a:buClr>
              <a:buSzPct val="50000"/>
              <a:buFont typeface="Wingdings" panose="05000000000000000000" pitchFamily="2" charset="2"/>
              <a:buNone/>
              <a:defRPr/>
            </a:pP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再将队头</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指针加</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a:t>
            </a: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队列的进队和出队</a:t>
            </a:r>
            <a:r>
              <a:rPr lang="zh-CN" altLang="en-US" dirty="0" smtClean="0"/>
              <a:t>原则</a:t>
            </a:r>
            <a:endParaRPr lang="zh-CN" altLang="en-US" dirty="0"/>
          </a:p>
        </p:txBody>
      </p:sp>
      <p:sp>
        <p:nvSpPr>
          <p:cNvPr id="11" name="Rectangle 33"/>
          <p:cNvSpPr>
            <a:spLocks noChangeArrowheads="1"/>
          </p:cNvSpPr>
          <p:nvPr/>
        </p:nvSpPr>
        <p:spPr bwMode="auto">
          <a:xfrm>
            <a:off x="8184232" y="306896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2" name="Line 34"/>
          <p:cNvSpPr>
            <a:spLocks noChangeShapeType="1"/>
          </p:cNvSpPr>
          <p:nvPr/>
        </p:nvSpPr>
        <p:spPr bwMode="auto">
          <a:xfrm>
            <a:off x="8641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V="1">
            <a:off x="8641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6"/>
          <p:cNvSpPr>
            <a:spLocks noChangeShapeType="1"/>
          </p:cNvSpPr>
          <p:nvPr/>
        </p:nvSpPr>
        <p:spPr bwMode="auto">
          <a:xfrm>
            <a:off x="90986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7"/>
          <p:cNvSpPr>
            <a:spLocks noChangeShapeType="1"/>
          </p:cNvSpPr>
          <p:nvPr/>
        </p:nvSpPr>
        <p:spPr bwMode="auto">
          <a:xfrm flipV="1">
            <a:off x="90986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38"/>
          <p:cNvSpPr>
            <a:spLocks noChangeShapeType="1"/>
          </p:cNvSpPr>
          <p:nvPr/>
        </p:nvSpPr>
        <p:spPr bwMode="auto">
          <a:xfrm>
            <a:off x="95558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9"/>
          <p:cNvSpPr>
            <a:spLocks noChangeShapeType="1"/>
          </p:cNvSpPr>
          <p:nvPr/>
        </p:nvSpPr>
        <p:spPr bwMode="auto">
          <a:xfrm flipV="1">
            <a:off x="95558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0"/>
          <p:cNvSpPr>
            <a:spLocks noChangeShapeType="1"/>
          </p:cNvSpPr>
          <p:nvPr/>
        </p:nvSpPr>
        <p:spPr bwMode="auto">
          <a:xfrm>
            <a:off x="100130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1"/>
          <p:cNvSpPr>
            <a:spLocks noChangeShapeType="1"/>
          </p:cNvSpPr>
          <p:nvPr/>
        </p:nvSpPr>
        <p:spPr bwMode="auto">
          <a:xfrm flipV="1">
            <a:off x="100130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2"/>
          <p:cNvSpPr>
            <a:spLocks noChangeShapeType="1"/>
          </p:cNvSpPr>
          <p:nvPr/>
        </p:nvSpPr>
        <p:spPr bwMode="auto">
          <a:xfrm>
            <a:off x="104702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3"/>
          <p:cNvSpPr>
            <a:spLocks noChangeShapeType="1"/>
          </p:cNvSpPr>
          <p:nvPr/>
        </p:nvSpPr>
        <p:spPr bwMode="auto">
          <a:xfrm flipV="1">
            <a:off x="104702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4"/>
          <p:cNvSpPr>
            <a:spLocks noChangeShapeType="1"/>
          </p:cNvSpPr>
          <p:nvPr/>
        </p:nvSpPr>
        <p:spPr bwMode="auto">
          <a:xfrm>
            <a:off x="10927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5"/>
          <p:cNvSpPr>
            <a:spLocks noChangeShapeType="1"/>
          </p:cNvSpPr>
          <p:nvPr/>
        </p:nvSpPr>
        <p:spPr bwMode="auto">
          <a:xfrm flipV="1">
            <a:off x="10927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2"/>
          <p:cNvSpPr txBox="1">
            <a:spLocks noChangeArrowheads="1"/>
          </p:cNvSpPr>
          <p:nvPr/>
        </p:nvSpPr>
        <p:spPr bwMode="auto">
          <a:xfrm>
            <a:off x="8138195" y="367856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5" name="Text Box 123"/>
          <p:cNvSpPr txBox="1">
            <a:spLocks noChangeArrowheads="1"/>
          </p:cNvSpPr>
          <p:nvPr/>
        </p:nvSpPr>
        <p:spPr bwMode="auto">
          <a:xfrm>
            <a:off x="8970045" y="368649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6" name="Line 124"/>
          <p:cNvSpPr>
            <a:spLocks noChangeShapeType="1"/>
          </p:cNvSpPr>
          <p:nvPr/>
        </p:nvSpPr>
        <p:spPr bwMode="auto">
          <a:xfrm>
            <a:off x="8408070" y="352616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25"/>
          <p:cNvSpPr>
            <a:spLocks noChangeShapeType="1"/>
          </p:cNvSpPr>
          <p:nvPr/>
        </p:nvSpPr>
        <p:spPr bwMode="auto">
          <a:xfrm flipH="1" flipV="1">
            <a:off x="9276433" y="352616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26"/>
          <p:cNvSpPr txBox="1">
            <a:spLocks noChangeArrowheads="1"/>
          </p:cNvSpPr>
          <p:nvPr/>
        </p:nvSpPr>
        <p:spPr bwMode="auto">
          <a:xfrm>
            <a:off x="9676483" y="366427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29" name="Text Box 127"/>
          <p:cNvSpPr txBox="1">
            <a:spLocks noChangeArrowheads="1"/>
          </p:cNvSpPr>
          <p:nvPr/>
        </p:nvSpPr>
        <p:spPr bwMode="auto">
          <a:xfrm>
            <a:off x="8242970" y="300704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13" y="433900"/>
            <a:ext cx="1871487" cy="112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p:txBody>
          <a:bodyPr>
            <a:normAutofit/>
          </a:bodyPr>
          <a:lstStyle/>
          <a:p>
            <a:r>
              <a:rPr lang="zh-CN" altLang="en-US" sz="2800" dirty="0" smtClean="0">
                <a:solidFill>
                  <a:srgbClr val="0000CC"/>
                </a:solidFill>
              </a:rPr>
              <a:t>数据结构中的栈 </a:t>
            </a:r>
            <a:r>
              <a:rPr lang="en-US" altLang="zh-CN" sz="2800" dirty="0" smtClean="0">
                <a:solidFill>
                  <a:srgbClr val="0000CC"/>
                </a:solidFill>
              </a:rPr>
              <a:t>(Stack)</a:t>
            </a:r>
            <a:endParaRPr lang="zh-CN" altLang="en-US" sz="2800" dirty="0" smtClean="0">
              <a:solidFill>
                <a:srgbClr val="0000CC"/>
              </a:solidFill>
            </a:endParaRPr>
          </a:p>
        </p:txBody>
      </p:sp>
      <p:sp>
        <p:nvSpPr>
          <p:cNvPr id="17413" name="内容占位符 2"/>
          <p:cNvSpPr>
            <a:spLocks noGrp="1"/>
          </p:cNvSpPr>
          <p:nvPr>
            <p:ph sz="half" idx="2"/>
          </p:nvPr>
        </p:nvSpPr>
        <p:spPr/>
        <p:txBody>
          <a:bodyPr/>
          <a:lstStyle/>
          <a:p>
            <a:pPr marL="0" indent="0">
              <a:buFont typeface="Arial" panose="020B0604020202020204" pitchFamily="34" charset="0"/>
              <a:buChar char="•"/>
            </a:pPr>
            <a:r>
              <a:rPr lang="zh-CN" altLang="en-US" dirty="0">
                <a:solidFill>
                  <a:srgbClr val="0000CC"/>
                </a:solidFill>
              </a:rPr>
              <a:t>装数据的桶或箱子</a:t>
            </a:r>
            <a:endParaRPr lang="en-US" altLang="zh-CN" dirty="0">
              <a:solidFill>
                <a:srgbClr val="0000CC"/>
              </a:solidFill>
            </a:endParaRPr>
          </a:p>
          <a:p>
            <a:pPr marL="0" indent="0">
              <a:buFont typeface="Arial" panose="020B0604020202020204" pitchFamily="34" charset="0"/>
              <a:buChar char="•"/>
            </a:pPr>
            <a:r>
              <a:rPr lang="zh-CN" altLang="en-US" dirty="0">
                <a:solidFill>
                  <a:srgbClr val="0000CC"/>
                </a:solidFill>
              </a:rPr>
              <a:t>一种具有后进先出性质的数据结构</a:t>
            </a:r>
            <a:endParaRPr lang="en-US" altLang="zh-CN" dirty="0">
              <a:solidFill>
                <a:srgbClr val="0000CC"/>
              </a:solidFill>
            </a:endParaRPr>
          </a:p>
          <a:p>
            <a:pPr marL="0" indent="0">
              <a:buFont typeface="Arial" panose="020B0604020202020204" pitchFamily="34" charset="0"/>
              <a:buChar char="•"/>
            </a:pPr>
            <a:endParaRPr lang="en-US" altLang="zh-CN" sz="2000" dirty="0">
              <a:solidFill>
                <a:srgbClr val="00B0F0"/>
              </a:solidFill>
            </a:endParaRPr>
          </a:p>
        </p:txBody>
      </p:sp>
      <p:sp>
        <p:nvSpPr>
          <p:cNvPr id="17414" name="文本占位符 5"/>
          <p:cNvSpPr>
            <a:spLocks noGrp="1"/>
          </p:cNvSpPr>
          <p:nvPr>
            <p:ph type="body" sz="quarter" idx="3"/>
          </p:nvPr>
        </p:nvSpPr>
        <p:spPr/>
        <p:txBody>
          <a:bodyPr>
            <a:normAutofit/>
          </a:bodyPr>
          <a:lstStyle/>
          <a:p>
            <a:r>
              <a:rPr lang="zh-CN" altLang="en-US" sz="2800" dirty="0" smtClean="0">
                <a:solidFill>
                  <a:srgbClr val="FF0000"/>
                </a:solidFill>
              </a:rPr>
              <a:t>数据结构中的堆</a:t>
            </a:r>
            <a:r>
              <a:rPr lang="en-US" altLang="zh-CN" sz="2800" dirty="0" smtClean="0">
                <a:solidFill>
                  <a:srgbClr val="FF0000"/>
                </a:solidFill>
              </a:rPr>
              <a:t>(Heap)</a:t>
            </a:r>
            <a:endParaRPr lang="zh-CN" altLang="en-US" sz="2800" dirty="0" smtClean="0">
              <a:solidFill>
                <a:srgbClr val="FF0000"/>
              </a:solidFill>
            </a:endParaRPr>
          </a:p>
        </p:txBody>
      </p:sp>
      <p:sp>
        <p:nvSpPr>
          <p:cNvPr id="17415" name="内容占位符 6"/>
          <p:cNvSpPr>
            <a:spLocks noGrp="1"/>
          </p:cNvSpPr>
          <p:nvPr>
            <p:ph sz="quarter" idx="4"/>
          </p:nvPr>
        </p:nvSpPr>
        <p:spPr>
          <a:xfrm>
            <a:off x="6241404" y="1628800"/>
            <a:ext cx="5543228" cy="4464496"/>
          </a:xfrm>
        </p:spPr>
        <p:txBody>
          <a:bodyPr>
            <a:normAutofit/>
          </a:bodyPr>
          <a:lstStyle/>
          <a:p>
            <a:pPr marL="0" indent="0">
              <a:buFont typeface="Arial" panose="020B0604020202020204" pitchFamily="34" charset="0"/>
              <a:buChar char="•"/>
            </a:pPr>
            <a:r>
              <a:rPr lang="zh-CN" altLang="en-US" dirty="0">
                <a:solidFill>
                  <a:srgbClr val="FF0000"/>
                </a:solidFill>
              </a:rPr>
              <a:t>一棵倒过来的树</a:t>
            </a:r>
            <a:endParaRPr lang="en-US" altLang="zh-CN" dirty="0">
              <a:solidFill>
                <a:srgbClr val="FF0000"/>
              </a:solidFill>
            </a:endParaRPr>
          </a:p>
          <a:p>
            <a:pPr marL="0" indent="0">
              <a:buFont typeface="Arial" panose="020B0604020202020204" pitchFamily="34" charset="0"/>
              <a:buChar char="•"/>
            </a:pPr>
            <a:r>
              <a:rPr lang="zh-CN" altLang="en-US" dirty="0">
                <a:solidFill>
                  <a:srgbClr val="FF0000"/>
                </a:solidFill>
              </a:rPr>
              <a:t>一种经过排序的树形数据结构，根结点的值最小（或最大），且根结点的两个子树也是一个堆</a:t>
            </a:r>
            <a:endParaRPr lang="en-US" altLang="zh-CN" dirty="0">
              <a:solidFill>
                <a:srgbClr val="FF0000"/>
              </a:solidFill>
            </a:endParaRPr>
          </a:p>
          <a:p>
            <a:pPr marL="0" indent="0">
              <a:buFont typeface="Arial" panose="020B0604020202020204" pitchFamily="34" charset="0"/>
              <a:buChar char="•"/>
            </a:pPr>
            <a:r>
              <a:rPr lang="zh-CN" altLang="en-US" dirty="0">
                <a:solidFill>
                  <a:srgbClr val="FF0000"/>
                </a:solidFill>
              </a:rPr>
              <a:t>常用来实现优先队列，堆的存取是随意</a:t>
            </a:r>
          </a:p>
        </p:txBody>
      </p:sp>
      <p:sp>
        <p:nvSpPr>
          <p:cNvPr id="8" name="TextBox 7"/>
          <p:cNvSpPr txBox="1">
            <a:spLocks noChangeArrowheads="1"/>
          </p:cNvSpPr>
          <p:nvPr/>
        </p:nvSpPr>
        <p:spPr bwMode="auto">
          <a:xfrm>
            <a:off x="4763551" y="4298320"/>
            <a:ext cx="185034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lang="zh-CN" altLang="en-US" sz="2400" dirty="0">
                <a:solidFill>
                  <a:srgbClr val="339933"/>
                </a:solidFill>
                <a:ea typeface="黑体" panose="02010609060101010101" pitchFamily="49" charset="-122"/>
              </a:rPr>
              <a:t>堆和栈都是一种数据项按序排列的数据结构</a:t>
            </a:r>
            <a:endParaRPr lang="en-US" altLang="zh-CN" sz="2400" dirty="0">
              <a:solidFill>
                <a:srgbClr val="339933"/>
              </a:solidFill>
              <a:ea typeface="黑体" panose="02010609060101010101" pitchFamily="49" charset="-122"/>
            </a:endParaRPr>
          </a:p>
          <a:p>
            <a:pPr>
              <a:spcBef>
                <a:spcPct val="0"/>
              </a:spcBef>
              <a:buClrTx/>
              <a:buSzTx/>
              <a:buFontTx/>
              <a:buNone/>
            </a:pPr>
            <a:endParaRPr lang="zh-CN" altLang="en-US" sz="4400" dirty="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4" y="3861048"/>
            <a:ext cx="3168352" cy="293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3326810"/>
            <a:ext cx="2051628" cy="291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a:defRPr/>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658" name="Rectangle 2"/>
          <p:cNvSpPr>
            <a:spLocks noGrp="1" noChangeArrowheads="1"/>
          </p:cNvSpPr>
          <p:nvPr>
            <p:ph idx="1"/>
          </p:nvPr>
        </p:nvSpPr>
        <p:spPr>
          <a:xfrm>
            <a:off x="838200" y="983778"/>
            <a:ext cx="10946432" cy="5193185"/>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队头、队尾指针</a:t>
            </a:r>
            <a:r>
              <a:rPr lang="zh-CN" altLang="en-US" sz="2400" dirty="0">
                <a:solidFill>
                  <a:srgbClr val="FF3300"/>
                </a:solidFill>
                <a:ea typeface="仿宋_GB2312" pitchFamily="49" charset="-122"/>
              </a:rPr>
              <a:t>加</a:t>
            </a:r>
            <a:r>
              <a:rPr lang="en-US" altLang="zh-CN" sz="2400" dirty="0">
                <a:solidFill>
                  <a:srgbClr val="FF3300"/>
                </a:solidFill>
                <a:ea typeface="仿宋_GB2312" pitchFamily="49" charset="-122"/>
              </a:rPr>
              <a:t>1</a:t>
            </a:r>
            <a:r>
              <a:rPr lang="zh-CN" altLang="en-US" sz="2400" dirty="0">
                <a:solidFill>
                  <a:srgbClr val="0000FF"/>
                </a:solidFill>
                <a:ea typeface="仿宋_GB2312" pitchFamily="49" charset="-122"/>
              </a:rPr>
              <a:t>时从</a:t>
            </a:r>
            <a:r>
              <a:rPr lang="en-US" altLang="zh-CN" sz="2400" dirty="0" err="1">
                <a:solidFill>
                  <a:srgbClr val="FF3300"/>
                </a:solidFill>
                <a:ea typeface="仿宋_GB2312" pitchFamily="49" charset="-122"/>
              </a:rPr>
              <a:t>maxSize</a:t>
            </a:r>
            <a:r>
              <a:rPr lang="en-US" altLang="zh-CN" sz="2400" dirty="0">
                <a:solidFill>
                  <a:srgbClr val="FF3300"/>
                </a:solidFill>
                <a:ea typeface="仿宋_GB2312" pitchFamily="49" charset="-122"/>
              </a:rPr>
              <a:t> -1</a:t>
            </a:r>
            <a:r>
              <a:rPr lang="zh-CN" altLang="en-US" sz="2400" dirty="0">
                <a:solidFill>
                  <a:srgbClr val="0000FF"/>
                </a:solidFill>
                <a:ea typeface="仿宋_GB2312" pitchFamily="49" charset="-122"/>
              </a:rPr>
              <a:t>直接进到</a:t>
            </a:r>
            <a:r>
              <a:rPr lang="en-US" altLang="zh-CN" sz="2400" dirty="0">
                <a:solidFill>
                  <a:srgbClr val="FF3300"/>
                </a:solidFill>
                <a:ea typeface="仿宋_GB2312" pitchFamily="49" charset="-122"/>
              </a:rPr>
              <a:t>0</a:t>
            </a:r>
            <a:r>
              <a:rPr lang="zh-CN" altLang="en-US" sz="2400" dirty="0">
                <a:solidFill>
                  <a:srgbClr val="0000FF"/>
                </a:solidFill>
                <a:ea typeface="仿宋_GB2312" pitchFamily="49" charset="-122"/>
              </a:rPr>
              <a:t>，</a:t>
            </a:r>
            <a:r>
              <a:rPr lang="zh-CN" altLang="en-US" sz="2400" dirty="0" smtClean="0">
                <a:solidFill>
                  <a:srgbClr val="0000FF"/>
                </a:solidFill>
                <a:ea typeface="仿宋_GB2312" pitchFamily="49" charset="-122"/>
              </a:rPr>
              <a:t>可用</a:t>
            </a:r>
            <a:r>
              <a:rPr lang="en-US" altLang="zh-CN" sz="2400" dirty="0" smtClean="0">
                <a:solidFill>
                  <a:srgbClr val="0000FF"/>
                </a:solidFill>
                <a:ea typeface="仿宋_GB2312" pitchFamily="49" charset="-122"/>
              </a:rPr>
              <a:t>C</a:t>
            </a:r>
            <a:r>
              <a:rPr lang="zh-CN" altLang="en-US" sz="2400" dirty="0" smtClean="0">
                <a:solidFill>
                  <a:srgbClr val="0000FF"/>
                </a:solidFill>
                <a:ea typeface="仿宋_GB2312" pitchFamily="49" charset="-122"/>
              </a:rPr>
              <a:t>语言</a:t>
            </a:r>
            <a:r>
              <a:rPr lang="zh-CN" altLang="en-US" sz="2400" dirty="0">
                <a:solidFill>
                  <a:srgbClr val="0000FF"/>
                </a:solidFill>
                <a:ea typeface="仿宋_GB2312" pitchFamily="49" charset="-122"/>
              </a:rPr>
              <a:t>的取模</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余数</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队头指针进</a:t>
            </a:r>
            <a:r>
              <a:rPr lang="en-US" altLang="zh-CN" sz="2400" dirty="0">
                <a:ea typeface="仿宋_GB2312" pitchFamily="49" charset="-122"/>
              </a:rPr>
              <a:t>1:  front = (front+1)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队尾指针进</a:t>
            </a:r>
            <a:r>
              <a:rPr lang="en-US" altLang="zh-CN" sz="2400" dirty="0">
                <a:ea typeface="仿宋_GB2312" pitchFamily="49" charset="-122"/>
              </a:rPr>
              <a:t>1:  rear = (rear+1)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队列初始化：</a:t>
            </a:r>
            <a:r>
              <a:rPr lang="en-US" altLang="zh-CN" sz="2400" dirty="0">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队空条件：</a:t>
            </a:r>
            <a:r>
              <a:rPr lang="en-US" altLang="zh-CN" sz="2400" dirty="0">
                <a:ea typeface="仿宋_GB2312" pitchFamily="49" charset="-122"/>
              </a:rPr>
              <a:t>front </a:t>
            </a:r>
            <a:r>
              <a:rPr lang="en-US" altLang="zh-CN" sz="2400" i="1" dirty="0">
                <a:ea typeface="仿宋_GB2312" pitchFamily="49" charset="-122"/>
              </a:rPr>
              <a:t>==</a:t>
            </a:r>
            <a:r>
              <a:rPr lang="en-US" altLang="zh-CN" sz="2400" dirty="0">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队满条件：</a:t>
            </a:r>
            <a:r>
              <a:rPr lang="en-US" altLang="zh-CN" sz="2400" dirty="0">
                <a:ea typeface="仿宋_GB2312" pitchFamily="49" charset="-122"/>
              </a:rPr>
              <a:t>(rear+1) % </a:t>
            </a:r>
            <a:r>
              <a:rPr lang="en-US" altLang="zh-CN" sz="2400" dirty="0" err="1">
                <a:ea typeface="仿宋_GB2312" pitchFamily="49" charset="-122"/>
              </a:rPr>
              <a:t>maxSize</a:t>
            </a:r>
            <a:r>
              <a:rPr lang="en-US" altLang="zh-CN" sz="2400" dirty="0">
                <a:ea typeface="仿宋_GB2312" pitchFamily="49" charset="-122"/>
              </a:rPr>
              <a:t> </a:t>
            </a:r>
            <a:r>
              <a:rPr lang="en-US" altLang="zh-CN" sz="2400" i="1" dirty="0">
                <a:ea typeface="仿宋_GB2312" pitchFamily="49" charset="-122"/>
              </a:rPr>
              <a:t>==</a:t>
            </a:r>
            <a:r>
              <a:rPr lang="en-US" altLang="zh-CN" sz="2400" dirty="0">
                <a:ea typeface="仿宋_GB2312" pitchFamily="49" charset="-122"/>
              </a:rPr>
              <a:t> front </a:t>
            </a:r>
            <a:endParaRPr lang="en-US" altLang="zh-CN" dirty="0">
              <a:ea typeface="仿宋_GB2312" pitchFamily="49" charset="-122"/>
            </a:endParaRPr>
          </a:p>
        </p:txBody>
      </p:sp>
      <p:grpSp>
        <p:nvGrpSpPr>
          <p:cNvPr id="97289" name="组合 8"/>
          <p:cNvGrpSpPr>
            <a:grpSpLocks/>
          </p:cNvGrpSpPr>
          <p:nvPr/>
        </p:nvGrpSpPr>
        <p:grpSpPr bwMode="auto">
          <a:xfrm>
            <a:off x="2424114" y="4436542"/>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7391400" y="4365104"/>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543970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941222"/>
              <a:ext cx="1314379" cy="47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2514600"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34290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2514600"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2971800"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4267200" y="1526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423545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362585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281940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228600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2286000"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28194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37338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4191000" y="1145703"/>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4038601" y="764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74009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74009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91535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91217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85121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7816850" y="2898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71723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71723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7705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86201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90678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90678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49625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49625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67151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66833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60737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526732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47339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47339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52673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6181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66294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66294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4337050" y="10695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4191000" y="1450503"/>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58674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54197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83058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78581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6270624" y="1498129"/>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8709024" y="1460290"/>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8746836" y="2050062"/>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8321675" y="242284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6553200" y="2669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6629400" y="25935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7107239" y="28983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7620000" y="28983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2803526" y="3126904"/>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5292726" y="3149129"/>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7832726" y="3141192"/>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2473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3387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2473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2930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4225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4194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3584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29400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2244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2244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2778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3692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4921250"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4921250"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6673850" y="42349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664210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6032500"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53022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469265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4692650"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52260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61404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58261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5378450"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2762251" y="6036792"/>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5414964" y="6036792"/>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7426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8340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7426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7883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9178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9147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8537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773112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7197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7197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7731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8645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7239000" y="6036791"/>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4114800" y="54129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3962401" y="54891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3799812" y="4883585"/>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3392488"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220980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272256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3807619" y="427398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632460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6254248" y="4841404"/>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5814219"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464185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515461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632460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883285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8361362" y="524427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9088439" y="37365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9144000" y="41175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883285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7902576" y="526526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7510463" y="4927129"/>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7498120" y="4337955"/>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7860766" y="395457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8337550" y="394605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847528" y="692696"/>
            <a:ext cx="8153400" cy="61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393658" y="1129502"/>
            <a:ext cx="8153400" cy="295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en-US" altLang="zh-CN" sz="2800" dirty="0" smtClean="0">
                <a:latin typeface="Times New Roman" panose="02020603050405020304" pitchFamily="18" charset="0"/>
                <a:ea typeface="+mn-ea"/>
                <a:cs typeface="Times New Roman" panose="02020603050405020304" pitchFamily="18" charset="0"/>
              </a:rPr>
              <a:t>template </a:t>
            </a:r>
            <a:r>
              <a:rPr lang="en-US" altLang="zh-CN" sz="2800" dirty="0">
                <a:latin typeface="Times New Roman" panose="02020603050405020304" pitchFamily="18" charset="0"/>
                <a:ea typeface="+mn-ea"/>
                <a:cs typeface="Times New Roman" panose="02020603050405020304" pitchFamily="18" charset="0"/>
              </a:rPr>
              <a:t>&lt;class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0000CC"/>
                </a:solidFill>
                <a:latin typeface="Times New Roman" panose="02020603050405020304" pitchFamily="18" charset="0"/>
                <a:ea typeface="+mn-ea"/>
                <a:cs typeface="Times New Roman" panose="02020603050405020304" pitchFamily="18" charset="0"/>
              </a:rPr>
              <a:t>MaxSize</a:t>
            </a:r>
            <a:r>
              <a:rPr lang="en-US" altLang="zh-CN" sz="2800" dirty="0">
                <a:solidFill>
                  <a:srgbClr val="0000CC"/>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2" name="文本框 1"/>
          <p:cNvSpPr txBox="1">
            <a:spLocks noChangeArrowheads="1"/>
          </p:cNvSpPr>
          <p:nvPr/>
        </p:nvSpPr>
        <p:spPr bwMode="auto">
          <a:xfrm>
            <a:off x="5558833" y="4653136"/>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solidFill>
                  <a:srgbClr val="0000CC"/>
                </a:solidFill>
                <a:latin typeface="Tahoma" panose="020B0604030504040204" pitchFamily="34" charset="0"/>
                <a:ea typeface="黑体" panose="02010609060101010101" pitchFamily="49" charset="-122"/>
              </a:rPr>
              <a:t>rear++</a:t>
            </a:r>
            <a:r>
              <a:rPr lang="zh-CN" altLang="en-US" dirty="0">
                <a:solidFill>
                  <a:srgbClr val="0000CC"/>
                </a:solidFill>
                <a:latin typeface="Tahoma" panose="020B0604030504040204" pitchFamily="34" charset="0"/>
                <a:ea typeface="黑体" panose="02010609060101010101" pitchFamily="49" charset="-122"/>
              </a:rPr>
              <a:t>；</a:t>
            </a:r>
            <a:br>
              <a:rPr lang="zh-CN" altLang="en-US" dirty="0">
                <a:solidFill>
                  <a:srgbClr val="0000CC"/>
                </a:solidFill>
                <a:latin typeface="Tahoma" panose="020B0604030504040204" pitchFamily="34" charset="0"/>
                <a:ea typeface="黑体" panose="02010609060101010101" pitchFamily="49" charset="-122"/>
              </a:rPr>
            </a:br>
            <a:r>
              <a:rPr lang="en-US" altLang="zh-CN" dirty="0">
                <a:solidFill>
                  <a:srgbClr val="0000CC"/>
                </a:solidFill>
                <a:latin typeface="Tahoma" panose="020B0604030504040204" pitchFamily="34" charset="0"/>
                <a:ea typeface="黑体" panose="02010609060101010101" pitchFamily="49" charset="-122"/>
              </a:rPr>
              <a:t>if (rear==</a:t>
            </a:r>
            <a:r>
              <a:rPr lang="en-US" altLang="zh-CN" dirty="0" err="1">
                <a:solidFill>
                  <a:srgbClr val="0000CC"/>
                </a:solidFill>
                <a:latin typeface="Tahoma" panose="020B0604030504040204" pitchFamily="34" charset="0"/>
                <a:ea typeface="黑体" panose="02010609060101010101" pitchFamily="49" charset="-122"/>
              </a:rPr>
              <a:t>MaxSize</a:t>
            </a:r>
            <a:r>
              <a:rPr lang="en-US" altLang="zh-CN" dirty="0">
                <a:solidFill>
                  <a:srgbClr val="0000CC"/>
                </a:solidFill>
                <a:latin typeface="Tahoma" panose="020B0604030504040204" pitchFamily="34" charset="0"/>
                <a:ea typeface="黑体" panose="02010609060101010101" pitchFamily="49" charset="-122"/>
              </a:rPr>
              <a:t>) 	</a:t>
            </a:r>
          </a:p>
          <a:p>
            <a:pPr>
              <a:spcBef>
                <a:spcPct val="0"/>
              </a:spcBef>
              <a:buClrTx/>
              <a:buSzTx/>
              <a:buFontTx/>
              <a:buNone/>
            </a:pPr>
            <a:r>
              <a:rPr lang="en-US" altLang="zh-CN" dirty="0">
                <a:solidFill>
                  <a:srgbClr val="0000CC"/>
                </a:solidFill>
                <a:latin typeface="Tahoma" panose="020B0604030504040204" pitchFamily="34" charset="0"/>
                <a:ea typeface="黑体" panose="02010609060101010101" pitchFamily="49" charset="-122"/>
              </a:rPr>
              <a:t>	rear=0</a:t>
            </a:r>
            <a:r>
              <a:rPr lang="zh-CN" altLang="en-US" dirty="0">
                <a:solidFill>
                  <a:srgbClr val="0000CC"/>
                </a:solidFill>
                <a:latin typeface="Tahoma" panose="020B0604030504040204" pitchFamily="34" charset="0"/>
                <a:ea typeface="黑体" panose="02010609060101010101" pitchFamily="49" charset="-122"/>
              </a:rPr>
              <a:t>；</a:t>
            </a:r>
          </a:p>
        </p:txBody>
      </p:sp>
      <p:sp>
        <p:nvSpPr>
          <p:cNvPr id="5" name="下箭头 4"/>
          <p:cNvSpPr/>
          <p:nvPr/>
        </p:nvSpPr>
        <p:spPr bwMode="auto">
          <a:xfrm>
            <a:off x="5531231" y="3429000"/>
            <a:ext cx="636778" cy="1008112"/>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循环队列的入队</a:t>
            </a:r>
            <a:r>
              <a:rPr lang="zh-CN" altLang="en-US" dirty="0" smtClean="0"/>
              <a:t>操作</a:t>
            </a:r>
            <a:endParaRPr lang="zh-CN" altLang="en-US" dirty="0"/>
          </a:p>
        </p:txBody>
      </p:sp>
      <p:grpSp>
        <p:nvGrpSpPr>
          <p:cNvPr id="6" name="组合 8"/>
          <p:cNvGrpSpPr>
            <a:grpSpLocks/>
          </p:cNvGrpSpPr>
          <p:nvPr/>
        </p:nvGrpSpPr>
        <p:grpSpPr bwMode="auto">
          <a:xfrm>
            <a:off x="7991475" y="2348588"/>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2"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3"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4"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0"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2"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3"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4"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5"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0"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1"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412431" y="1149710"/>
            <a:ext cx="80327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SeqQueue</a:t>
            </a:r>
            <a:r>
              <a:rPr lang="en-US" altLang="zh-CN" dirty="0">
                <a:ea typeface="宋体" panose="02010600030101010101" pitchFamily="2" charset="-122"/>
              </a:rPr>
              <a:t>&lt;T&gt; :: </a:t>
            </a:r>
            <a:r>
              <a:rPr lang="en-US" altLang="zh-CN" dirty="0" err="1">
                <a:ea typeface="宋体" panose="02010600030101010101" pitchFamily="2" charset="-122"/>
              </a:rPr>
              <a:t>DeQueue</a:t>
            </a:r>
            <a:r>
              <a:rPr lang="en-US" altLang="zh-CN" dirty="0">
                <a:ea typeface="宋体" panose="02010600030101010101" pitchFamily="2" charset="-122"/>
              </a:rPr>
              <a:t>(T&amp; x) {</a:t>
            </a:r>
          </a:p>
          <a:p>
            <a:pPr>
              <a:spcBef>
                <a:spcPct val="0"/>
              </a:spcBef>
              <a:buClrTx/>
              <a:buSzTx/>
              <a:buFontTx/>
              <a:buNone/>
            </a:pPr>
            <a:r>
              <a:rPr lang="en-US" altLang="zh-CN" dirty="0">
                <a:ea typeface="宋体" panose="02010600030101010101" pitchFamily="2" charset="-122"/>
              </a:rPr>
              <a:t>     if ( </a:t>
            </a:r>
            <a:r>
              <a:rPr lang="en-US" altLang="zh-CN" dirty="0" err="1">
                <a:ea typeface="宋体" panose="02010600030101010101" pitchFamily="2" charset="-122"/>
              </a:rPr>
              <a:t>IsEmpty</a:t>
            </a:r>
            <a:r>
              <a:rPr lang="en-US" altLang="zh-CN" dirty="0">
                <a:ea typeface="宋体" panose="02010600030101010101" pitchFamily="2" charset="-122"/>
              </a:rPr>
              <a:t> ( )==true) return false; </a:t>
            </a:r>
          </a:p>
          <a:p>
            <a:pPr>
              <a:spcBef>
                <a:spcPct val="0"/>
              </a:spcBef>
              <a:buClrTx/>
              <a:buSzTx/>
              <a:buFontTx/>
              <a:buNone/>
            </a:pPr>
            <a:r>
              <a:rPr lang="en-US" altLang="zh-CN" dirty="0">
                <a:ea typeface="宋体" panose="02010600030101010101" pitchFamily="2" charset="-122"/>
              </a:rPr>
              <a:t>     x=elements[front];	</a:t>
            </a:r>
          </a:p>
          <a:p>
            <a:pPr>
              <a:spcBef>
                <a:spcPct val="0"/>
              </a:spcBef>
              <a:buClrTx/>
              <a:buSzTx/>
              <a:buFontTx/>
              <a:buNone/>
            </a:pPr>
            <a:r>
              <a:rPr lang="en-US" altLang="zh-CN" dirty="0">
                <a:solidFill>
                  <a:srgbClr val="0000CC"/>
                </a:solidFill>
                <a:ea typeface="宋体" panose="02010600030101010101" pitchFamily="2" charset="-122"/>
              </a:rPr>
              <a:t>     front = ( front+1) % </a:t>
            </a:r>
            <a:r>
              <a:rPr lang="en-US" altLang="zh-CN" dirty="0" err="1">
                <a:solidFill>
                  <a:srgbClr val="0000CC"/>
                </a:solidFill>
                <a:ea typeface="宋体" panose="02010600030101010101" pitchFamily="2" charset="-122"/>
              </a:rPr>
              <a:t>MaxSize</a:t>
            </a:r>
            <a:r>
              <a:rPr lang="en-US" altLang="zh-CN" dirty="0">
                <a:solidFill>
                  <a:srgbClr val="0000CC"/>
                </a:solidFill>
                <a:ea typeface="宋体" panose="02010600030101010101" pitchFamily="2" charset="-122"/>
              </a:rPr>
              <a:t>;</a:t>
            </a:r>
          </a:p>
          <a:p>
            <a:pPr>
              <a:spcBef>
                <a:spcPct val="0"/>
              </a:spcBef>
              <a:buClrTx/>
              <a:buSzTx/>
              <a:buFontTx/>
              <a:buNone/>
            </a:pPr>
            <a:r>
              <a:rPr lang="en-US" altLang="zh-CN" dirty="0">
                <a:ea typeface="宋体" panose="02010600030101010101" pitchFamily="2" charset="-122"/>
              </a:rPr>
              <a:t>     return true;</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en-US" altLang="zh-CN" dirty="0">
              <a:ea typeface="宋体" panose="02010600030101010101" pitchFamily="2" charset="-122"/>
            </a:endParaRPr>
          </a:p>
        </p:txBody>
      </p:sp>
      <p:sp>
        <p:nvSpPr>
          <p:cNvPr id="8" name="文本框 7"/>
          <p:cNvSpPr txBox="1">
            <a:spLocks noChangeArrowheads="1"/>
          </p:cNvSpPr>
          <p:nvPr/>
        </p:nvSpPr>
        <p:spPr bwMode="auto">
          <a:xfrm>
            <a:off x="6005514" y="4725144"/>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CC"/>
                </a:solidFill>
                <a:latin typeface="Tahoma" panose="020B0604030504040204" pitchFamily="34" charset="0"/>
                <a:ea typeface="黑体" panose="02010609060101010101" pitchFamily="49" charset="-122"/>
              </a:rPr>
              <a:t>front++</a:t>
            </a:r>
            <a:r>
              <a:rPr lang="zh-CN" altLang="en-US">
                <a:solidFill>
                  <a:srgbClr val="0000CC"/>
                </a:solidFill>
                <a:latin typeface="Tahoma" panose="020B0604030504040204" pitchFamily="34" charset="0"/>
                <a:ea typeface="黑体" panose="02010609060101010101" pitchFamily="49" charset="-122"/>
              </a:rPr>
              <a:t>；</a:t>
            </a:r>
            <a:br>
              <a:rPr lang="zh-CN" altLang="en-US">
                <a:solidFill>
                  <a:srgbClr val="0000CC"/>
                </a:solidFill>
                <a:latin typeface="Tahoma" panose="020B0604030504040204" pitchFamily="34" charset="0"/>
                <a:ea typeface="黑体" panose="02010609060101010101" pitchFamily="49" charset="-122"/>
              </a:rPr>
            </a:br>
            <a:r>
              <a:rPr lang="en-US" altLang="zh-CN">
                <a:solidFill>
                  <a:srgbClr val="0000CC"/>
                </a:solidFill>
                <a:latin typeface="Tahoma" panose="020B0604030504040204" pitchFamily="34" charset="0"/>
                <a:ea typeface="黑体" panose="02010609060101010101" pitchFamily="49" charset="-122"/>
              </a:rPr>
              <a:t>if (front==MaxSize) 	front=0</a:t>
            </a:r>
            <a:r>
              <a:rPr lang="zh-CN" altLang="en-US">
                <a:solidFill>
                  <a:srgbClr val="0000CC"/>
                </a:solidFill>
                <a:latin typeface="Tahoma" panose="020B0604030504040204" pitchFamily="34" charset="0"/>
                <a:ea typeface="黑体" panose="02010609060101010101" pitchFamily="49" charset="-122"/>
              </a:rPr>
              <a:t>；</a:t>
            </a:r>
          </a:p>
        </p:txBody>
      </p:sp>
      <p:sp>
        <p:nvSpPr>
          <p:cNvPr id="9" name="下箭头 8"/>
          <p:cNvSpPr/>
          <p:nvPr/>
        </p:nvSpPr>
        <p:spPr bwMode="auto">
          <a:xfrm>
            <a:off x="5897564" y="3573636"/>
            <a:ext cx="720725" cy="1079500"/>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循环队列的出队操作</a:t>
            </a:r>
          </a:p>
        </p:txBody>
      </p:sp>
      <p:grpSp>
        <p:nvGrpSpPr>
          <p:cNvPr id="6" name="组合 8"/>
          <p:cNvGrpSpPr>
            <a:grpSpLocks/>
          </p:cNvGrpSpPr>
          <p:nvPr/>
        </p:nvGrpSpPr>
        <p:grpSpPr bwMode="auto">
          <a:xfrm>
            <a:off x="7824192" y="2192847"/>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4"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5"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6"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2"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4"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5"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6"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7"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11"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2"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3"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队列的链接表示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链式队列</a:t>
            </a:r>
            <a:endParaRPr lang="zh-CN" altLang="en-US" dirty="0">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idx="1"/>
          </p:nvPr>
        </p:nvSpPr>
        <p:spPr>
          <a:xfrm>
            <a:off x="838200" y="1116135"/>
            <a:ext cx="10515600" cy="5193185"/>
          </a:xfrm>
        </p:spPr>
        <p:txBody>
          <a:bodyPr/>
          <a:lstStyle/>
          <a:p>
            <a:pPr marL="0" indent="0">
              <a:buClr>
                <a:srgbClr val="FF6600"/>
              </a:buClr>
              <a:buSzPct val="50000"/>
              <a:buFont typeface="Wingdings" panose="05000000000000000000" pitchFamily="2" charset="2"/>
              <a:buChar char="n"/>
              <a:defRPr/>
            </a:pPr>
            <a:r>
              <a:rPr lang="zh-CN" altLang="en-US" dirty="0"/>
              <a:t>队头在链头，队尾在链尾。</a:t>
            </a:r>
          </a:p>
          <a:p>
            <a:pPr marL="0" indent="0">
              <a:buClr>
                <a:srgbClr val="FF6600"/>
              </a:buClr>
              <a:buSzPct val="50000"/>
              <a:buFont typeface="Wingdings" panose="05000000000000000000" pitchFamily="2" charset="2"/>
              <a:buChar char="n"/>
              <a:defRPr/>
            </a:pPr>
            <a:r>
              <a:rPr lang="zh-CN" altLang="en-US" dirty="0"/>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t>队空条件为 </a:t>
            </a:r>
            <a:r>
              <a:rPr lang="en-US" altLang="zh-CN" dirty="0">
                <a:solidFill>
                  <a:srgbClr val="0000CC"/>
                </a:solidFill>
              </a:rPr>
              <a:t>front </a:t>
            </a:r>
            <a:r>
              <a:rPr lang="en-US" altLang="zh-CN" i="1" dirty="0">
                <a:solidFill>
                  <a:srgbClr val="0000CC"/>
                </a:solidFill>
              </a:rPr>
              <a:t>==</a:t>
            </a:r>
            <a:r>
              <a:rPr lang="en-US" altLang="zh-CN" dirty="0">
                <a:solidFill>
                  <a:srgbClr val="0000CC"/>
                </a:solidFill>
              </a:rPr>
              <a:t> NULL</a:t>
            </a:r>
          </a:p>
        </p:txBody>
      </p:sp>
      <p:sp>
        <p:nvSpPr>
          <p:cNvPr id="74757" name="Rectangle 5"/>
          <p:cNvSpPr>
            <a:spLocks noChangeArrowheads="1"/>
          </p:cNvSpPr>
          <p:nvPr/>
        </p:nvSpPr>
        <p:spPr bwMode="auto">
          <a:xfrm>
            <a:off x="1828800" y="454342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35052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2209801" y="409991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3124200" y="440471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40386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40386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48006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44196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53340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53340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60960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57150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66294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66294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85344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8153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90678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90678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7010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7391400" y="440471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7543800" y="463331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8001000" y="455711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3589338" y="414278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9042401" y="414277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pic>
        <p:nvPicPr>
          <p:cNvPr id="28" name="Picture 2" descr="http://ts4.mm.bing.net/th?id=HN.608022753555187693&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460" y="4726079"/>
            <a:ext cx="1558959" cy="21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9552384" y="5445224"/>
            <a:ext cx="1350823" cy="936104"/>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1800" b="0" smtClean="0">
                <a:solidFill>
                  <a:schemeClr val="tx1"/>
                </a:solidFill>
                <a:ea typeface="黑体" panose="02010609060101010101" pitchFamily="49" charset="-122"/>
              </a:rPr>
              <a:t>带表尾指针的单链表</a:t>
            </a:r>
            <a:endParaRPr lang="zh-CN" altLang="en-US" sz="1800" b="0">
              <a:solidFill>
                <a:schemeClr val="tx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03512" y="836712"/>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链队列的入队</a:t>
            </a:r>
            <a:r>
              <a:rPr lang="zh-CN" altLang="en-US" dirty="0" smtClean="0"/>
              <a:t>操作</a:t>
            </a:r>
            <a:endParaRPr lang="zh-CN" altLang="en-US" dirty="0"/>
          </a:p>
        </p:txBody>
      </p:sp>
      <p:sp>
        <p:nvSpPr>
          <p:cNvPr id="104450" name="内容占位符 2"/>
          <p:cNvSpPr>
            <a:spLocks noGrp="1"/>
          </p:cNvSpPr>
          <p:nvPr>
            <p:ph idx="1"/>
          </p:nvPr>
        </p:nvSpPr>
        <p:spPr>
          <a:xfrm>
            <a:off x="1053008" y="1044127"/>
            <a:ext cx="10515600" cy="5193185"/>
          </a:xfrm>
        </p:spPr>
        <p:txBody>
          <a:bodyPr>
            <a:normAutofit/>
          </a:bodyPr>
          <a:lstStyle/>
          <a:p>
            <a:pPr marL="0" indent="0">
              <a:lnSpc>
                <a:spcPct val="105000"/>
              </a:lnSpc>
              <a:spcBef>
                <a:spcPct val="0"/>
              </a:spcBef>
              <a:buNone/>
            </a:pPr>
            <a:r>
              <a:rPr kumimoji="1" lang="en-US" altLang="zh-CN" sz="2400" dirty="0" smtClean="0">
                <a:ea typeface="隶书" panose="02010509060101010101" pitchFamily="49" charset="-122"/>
              </a:rPr>
              <a:t>template </a:t>
            </a:r>
            <a:r>
              <a:rPr kumimoji="1" lang="en-US" altLang="zh-CN" sz="2400" dirty="0">
                <a:ea typeface="隶书" panose="02010509060101010101" pitchFamily="49" charset="-122"/>
              </a:rPr>
              <a:t>&lt;class T&gt; </a:t>
            </a:r>
          </a:p>
          <a:p>
            <a:pPr marL="0" indent="0">
              <a:lnSpc>
                <a:spcPct val="105000"/>
              </a:lnSpc>
              <a:spcBef>
                <a:spcPct val="0"/>
              </a:spcBef>
              <a:buNone/>
            </a:pPr>
            <a:r>
              <a:rPr kumimoji="1" lang="en-US" altLang="zh-CN" sz="2400" dirty="0" err="1">
                <a:ea typeface="隶书" panose="02010509060101010101" pitchFamily="49" charset="-122"/>
              </a:rPr>
              <a:t>bool</a:t>
            </a:r>
            <a:r>
              <a:rPr kumimoji="1" lang="en-US" altLang="zh-CN" sz="2400" dirty="0">
                <a:ea typeface="隶书" panose="02010509060101010101" pitchFamily="49" charset="-122"/>
              </a:rPr>
              <a:t> </a:t>
            </a:r>
            <a:r>
              <a:rPr kumimoji="1" lang="en-US" altLang="zh-CN" sz="2400" dirty="0" err="1"/>
              <a:t>Linked</a:t>
            </a:r>
            <a:r>
              <a:rPr kumimoji="1" lang="en-US" altLang="zh-CN" sz="2400" dirty="0" err="1">
                <a:ea typeface="隶书" panose="02010509060101010101" pitchFamily="49" charset="-122"/>
              </a:rPr>
              <a:t>Queue</a:t>
            </a:r>
            <a:r>
              <a:rPr kumimoji="1" lang="en-US" altLang="zh-CN" sz="2400" dirty="0">
                <a:ea typeface="隶书" panose="02010509060101010101" pitchFamily="49" charset="-122"/>
              </a:rPr>
              <a:t>&lt;T&gt;::</a:t>
            </a:r>
            <a:r>
              <a:rPr kumimoji="1" lang="en-US" altLang="zh-CN" sz="2400" dirty="0" err="1">
                <a:ea typeface="隶书" panose="02010509060101010101" pitchFamily="49" charset="-122"/>
              </a:rPr>
              <a:t>EnQueue</a:t>
            </a:r>
            <a:r>
              <a:rPr kumimoji="1" lang="en-US" altLang="zh-CN" sz="2400" dirty="0">
                <a:ea typeface="隶书" panose="02010509060101010101" pitchFamily="49" charset="-122"/>
              </a:rPr>
              <a:t>(</a:t>
            </a:r>
            <a:r>
              <a:rPr kumimoji="1" lang="en-US" altLang="zh-CN" sz="2400" dirty="0" err="1">
                <a:ea typeface="隶书" panose="02010509060101010101" pitchFamily="49" charset="-122"/>
              </a:rPr>
              <a:t>const</a:t>
            </a:r>
            <a:r>
              <a:rPr kumimoji="1" lang="en-US" altLang="zh-CN" sz="2400" dirty="0">
                <a:ea typeface="隶书" panose="02010509060101010101" pitchFamily="49" charset="-122"/>
              </a:rPr>
              <a:t> T&amp; x) {</a:t>
            </a:r>
          </a:p>
          <a:p>
            <a:pPr marL="0" indent="0">
              <a:lnSpc>
                <a:spcPct val="105000"/>
              </a:lnSpc>
              <a:spcBef>
                <a:spcPct val="0"/>
              </a:spcBef>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将新元素</a:t>
            </a:r>
            <a:r>
              <a:rPr kumimoji="1" lang="en-US" altLang="zh-CN" sz="2400" dirty="0">
                <a:solidFill>
                  <a:schemeClr val="tx2"/>
                </a:solidFill>
                <a:latin typeface="宋体" panose="02010600030101010101" pitchFamily="2" charset="-122"/>
                <a:ea typeface="宋体" panose="02010600030101010101" pitchFamily="2" charset="-122"/>
              </a:rPr>
              <a:t>x</a:t>
            </a:r>
            <a:r>
              <a:rPr kumimoji="1" lang="zh-CN" altLang="en-US" sz="2400" dirty="0">
                <a:solidFill>
                  <a:schemeClr val="tx2"/>
                </a:solidFill>
                <a:latin typeface="宋体" panose="02010600030101010101" pitchFamily="2" charset="-122"/>
                <a:ea typeface="宋体" panose="02010600030101010101" pitchFamily="2" charset="-122"/>
              </a:rPr>
              <a:t>插入到队列的队尾</a:t>
            </a:r>
          </a:p>
          <a:p>
            <a:pPr marL="0" indent="0">
              <a:spcBef>
                <a:spcPct val="0"/>
              </a:spcBef>
              <a:buNone/>
            </a:pPr>
            <a:r>
              <a:rPr kumimoji="1" lang="en-US" altLang="zh-CN" sz="2400" dirty="0">
                <a:ea typeface="隶书" panose="02010509060101010101" pitchFamily="49" charset="-122"/>
              </a:rPr>
              <a:t> if (front </a:t>
            </a:r>
            <a:r>
              <a:rPr kumimoji="1" lang="en-US" altLang="zh-CN" sz="2400" i="1" dirty="0">
                <a:ea typeface="隶书" panose="02010509060101010101" pitchFamily="49" charset="-122"/>
              </a:rPr>
              <a:t>==</a:t>
            </a:r>
            <a:r>
              <a:rPr kumimoji="1" lang="en-US" altLang="zh-CN" sz="2400" dirty="0">
                <a:ea typeface="隶书" panose="02010509060101010101" pitchFamily="49" charset="-122"/>
              </a:rPr>
              <a:t> NULL)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创建第一个结点</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front = rear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(front == NULL) return false; }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分配失败</a:t>
            </a:r>
            <a:r>
              <a:rPr kumimoji="1" lang="zh-CN" altLang="en-US" sz="2400" dirty="0">
                <a:latin typeface="宋体" panose="02010600030101010101" pitchFamily="2" charset="-122"/>
                <a:ea typeface="宋体" panose="02010600030101010101" pitchFamily="2" charset="-122"/>
              </a:rPr>
              <a:t> </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else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队列不空</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插入</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rear</a:t>
            </a:r>
            <a:r>
              <a:rPr kumimoji="1" lang="en-US" altLang="zh-CN" sz="2400" dirty="0">
                <a:latin typeface="楷体_GB2312" pitchFamily="49" charset="-122"/>
              </a:rPr>
              <a:t>-&gt;</a:t>
            </a:r>
            <a:r>
              <a:rPr kumimoji="1" lang="en-US" altLang="zh-CN" sz="2400" dirty="0">
                <a:ea typeface="隶书" panose="02010509060101010101" pitchFamily="49" charset="-122"/>
              </a:rPr>
              <a:t>link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(rear</a:t>
            </a:r>
            <a:r>
              <a:rPr kumimoji="1" lang="en-US" altLang="zh-CN" sz="2400" dirty="0">
                <a:latin typeface="楷体_GB2312" pitchFamily="49" charset="-122"/>
              </a:rPr>
              <a:t>-&gt;</a:t>
            </a:r>
            <a:r>
              <a:rPr kumimoji="1" lang="en-US" altLang="zh-CN" sz="2400" dirty="0">
                <a:ea typeface="隶书" panose="02010509060101010101" pitchFamily="49" charset="-122"/>
              </a:rPr>
              <a:t>link == NULL) return false; </a:t>
            </a:r>
          </a:p>
          <a:p>
            <a:pPr marL="0" indent="0">
              <a:spcBef>
                <a:spcPct val="0"/>
              </a:spcBef>
              <a:buNone/>
            </a:pPr>
            <a:r>
              <a:rPr kumimoji="1" lang="en-US" altLang="zh-CN" sz="2400" dirty="0">
                <a:ea typeface="隶书" panose="02010509060101010101" pitchFamily="49" charset="-122"/>
              </a:rPr>
              <a:t>          rear = rear</a:t>
            </a:r>
            <a:r>
              <a:rPr kumimoji="1" lang="en-US" altLang="zh-CN" sz="2400" dirty="0">
                <a:latin typeface="楷体_GB2312" pitchFamily="49" charset="-122"/>
              </a:rPr>
              <a:t>-&gt;</a:t>
            </a:r>
            <a:r>
              <a:rPr kumimoji="1" lang="en-US" altLang="zh-CN" sz="2400" dirty="0">
                <a:ea typeface="隶书" panose="02010509060101010101" pitchFamily="49" charset="-122"/>
              </a:rPr>
              <a:t>link;</a:t>
            </a:r>
          </a:p>
          <a:p>
            <a:pPr marL="0" indent="0">
              <a:spcBef>
                <a:spcPct val="0"/>
              </a:spcBef>
              <a:buNone/>
            </a:pPr>
            <a:r>
              <a:rPr kumimoji="1" lang="en-US" altLang="zh-CN" sz="2400" dirty="0">
                <a:ea typeface="隶书" panose="02010509060101010101" pitchFamily="49" charset="-122"/>
              </a:rPr>
              <a:t>     }</a:t>
            </a:r>
          </a:p>
          <a:p>
            <a:pPr marL="0" indent="0">
              <a:spcBef>
                <a:spcPct val="0"/>
              </a:spcBef>
              <a:buNone/>
            </a:pPr>
            <a:r>
              <a:rPr kumimoji="1" lang="en-US" altLang="zh-CN" sz="2400" dirty="0">
                <a:ea typeface="隶书" panose="02010509060101010101" pitchFamily="49" charset="-122"/>
              </a:rPr>
              <a:t>     return true;</a:t>
            </a:r>
          </a:p>
          <a:p>
            <a:pPr marL="0" indent="0">
              <a:spcBef>
                <a:spcPct val="0"/>
              </a:spcBef>
              <a:buNone/>
            </a:pPr>
            <a:r>
              <a:rPr kumimoji="1" lang="en-US" altLang="zh-CN" sz="2400" dirty="0">
                <a:ea typeface="隶书" panose="02010509060101010101" pitchFamily="49" charset="-122"/>
              </a:rPr>
              <a:t>}</a:t>
            </a:r>
            <a:endParaRPr lang="zh-CN" altLang="en-US" sz="2400" dirty="0"/>
          </a:p>
        </p:txBody>
      </p:sp>
      <p:sp>
        <p:nvSpPr>
          <p:cNvPr id="9" name="Rectangle 5"/>
          <p:cNvSpPr>
            <a:spLocks noChangeArrowheads="1"/>
          </p:cNvSpPr>
          <p:nvPr/>
        </p:nvSpPr>
        <p:spPr bwMode="auto">
          <a:xfrm>
            <a:off x="4244576" y="5528694"/>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209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25577" y="5085185"/>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539976" y="5389984"/>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4543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4543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163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8353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7497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7497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117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1307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0451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0451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09501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569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4835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4835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26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07176" y="5389984"/>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9959576" y="5618585"/>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16776" y="5542384"/>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05114" y="5128048"/>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458177" y="5128047"/>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链队列</a:t>
            </a:r>
            <a:r>
              <a:rPr lang="zh-CN" altLang="en-US" dirty="0"/>
              <a:t>的出队</a:t>
            </a:r>
            <a:r>
              <a:rPr lang="zh-CN" altLang="en-US" dirty="0" smtClean="0"/>
              <a:t>操作</a:t>
            </a:r>
            <a:endParaRPr lang="zh-CN" altLang="en-US" dirty="0"/>
          </a:p>
        </p:txBody>
      </p:sp>
      <p:sp>
        <p:nvSpPr>
          <p:cNvPr id="105474" name="内容占位符 2"/>
          <p:cNvSpPr>
            <a:spLocks noGrp="1"/>
          </p:cNvSpPr>
          <p:nvPr>
            <p:ph idx="1"/>
          </p:nvPr>
        </p:nvSpPr>
        <p:spPr/>
        <p:txBody>
          <a:bodyPr>
            <a:normAutofit/>
          </a:bodyPr>
          <a:lstStyle/>
          <a:p>
            <a:pPr marL="0" indent="0">
              <a:lnSpc>
                <a:spcPct val="105000"/>
              </a:lnSpc>
              <a:spcBef>
                <a:spcPct val="0"/>
              </a:spcBef>
              <a:buNone/>
            </a:pPr>
            <a:r>
              <a:rPr kumimoji="1" lang="en-US" altLang="zh-CN" dirty="0" smtClean="0">
                <a:ea typeface="隶书" panose="02010509060101010101" pitchFamily="49" charset="-122"/>
              </a:rPr>
              <a:t>template &lt;class T&gt; </a:t>
            </a:r>
          </a:p>
          <a:p>
            <a:pPr marL="0" indent="0">
              <a:lnSpc>
                <a:spcPct val="80000"/>
              </a:lnSpc>
              <a:buNone/>
            </a:pPr>
            <a:r>
              <a:rPr kumimoji="1" lang="en-US" altLang="zh-CN" dirty="0" err="1" smtClean="0">
                <a:ea typeface="隶书" panose="02010509060101010101" pitchFamily="49" charset="-122"/>
              </a:rPr>
              <a:t>bool</a:t>
            </a:r>
            <a:r>
              <a:rPr kumimoji="1" lang="en-US" altLang="zh-CN" dirty="0" smtClean="0">
                <a:ea typeface="隶书" panose="02010509060101010101" pitchFamily="49" charset="-122"/>
              </a:rPr>
              <a:t> </a:t>
            </a:r>
            <a:r>
              <a:rPr kumimoji="1" lang="en-US" altLang="zh-CN" dirty="0" err="1" smtClean="0"/>
              <a:t>Linked</a:t>
            </a:r>
            <a:r>
              <a:rPr kumimoji="1" lang="en-US" altLang="zh-CN" dirty="0" err="1" smtClean="0">
                <a:ea typeface="隶书" panose="02010509060101010101" pitchFamily="49" charset="-122"/>
              </a:rPr>
              <a:t>Queue</a:t>
            </a:r>
            <a:r>
              <a:rPr kumimoji="1" lang="en-US" altLang="zh-CN" dirty="0" smtClean="0">
                <a:ea typeface="隶书" panose="02010509060101010101" pitchFamily="49" charset="-122"/>
              </a:rPr>
              <a:t>&lt;T&gt;::</a:t>
            </a:r>
            <a:r>
              <a:rPr kumimoji="1" lang="en-US" altLang="zh-CN" dirty="0" err="1" smtClean="0">
                <a:ea typeface="隶书" panose="02010509060101010101" pitchFamily="49" charset="-122"/>
              </a:rPr>
              <a:t>DeQueue</a:t>
            </a:r>
            <a:r>
              <a:rPr kumimoji="1" lang="en-US" altLang="zh-CN" dirty="0" smtClean="0">
                <a:ea typeface="隶书" panose="02010509060101010101" pitchFamily="49" charset="-122"/>
              </a:rPr>
              <a:t>(T&amp; x) {</a:t>
            </a:r>
          </a:p>
          <a:p>
            <a:pPr marL="0" indent="0">
              <a:lnSpc>
                <a:spcPct val="80000"/>
              </a:lnSpc>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dirty="0">
                <a:latin typeface="宋体" panose="02010600030101010101" pitchFamily="2" charset="-122"/>
                <a:ea typeface="宋体" panose="02010600030101010101" pitchFamily="2" charset="-122"/>
              </a:rPr>
              <a:t> </a:t>
            </a:r>
          </a:p>
          <a:p>
            <a:pPr marL="0" indent="0">
              <a:lnSpc>
                <a:spcPct val="80000"/>
              </a:lnSpc>
              <a:buNone/>
            </a:pPr>
            <a:r>
              <a:rPr kumimoji="1" lang="en-US" altLang="zh-CN" dirty="0" smtClean="0">
                <a:ea typeface="隶书" panose="02010509060101010101" pitchFamily="49" charset="-122"/>
              </a:rPr>
              <a:t>     if (</a:t>
            </a:r>
            <a:r>
              <a:rPr kumimoji="1" lang="en-US" altLang="zh-CN" dirty="0" err="1" smtClean="0">
                <a:ea typeface="隶书" panose="02010509060101010101" pitchFamily="49" charset="-122"/>
              </a:rPr>
              <a:t>IsEmpty</a:t>
            </a:r>
            <a:r>
              <a:rPr kumimoji="1" lang="en-US" altLang="zh-CN" dirty="0" smtClean="0">
                <a:ea typeface="隶书" panose="02010509060101010101" pitchFamily="49" charset="-122"/>
              </a:rPr>
              <a:t>() == true) return false;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判队空</a:t>
            </a:r>
          </a:p>
          <a:p>
            <a:pPr marL="0" indent="0">
              <a:lnSpc>
                <a:spcPct val="80000"/>
              </a:lnSpc>
              <a:buNone/>
            </a:pPr>
            <a:r>
              <a:rPr kumimoji="1" lang="zh-CN" altLang="en-US" dirty="0" smtClean="0">
                <a:ea typeface="隶书" panose="02010509060101010101" pitchFamily="49" charset="-122"/>
              </a:rPr>
              <a:t>     </a:t>
            </a:r>
            <a:r>
              <a:rPr kumimoji="1" lang="en-US" altLang="zh-CN" dirty="0" err="1" smtClean="0">
                <a:ea typeface="隶书" panose="02010509060101010101" pitchFamily="49" charset="-122"/>
              </a:rPr>
              <a:t>LinkNode</a:t>
            </a:r>
            <a:r>
              <a:rPr kumimoji="1" lang="en-US" altLang="zh-CN" dirty="0" smtClean="0">
                <a:ea typeface="隶书" panose="02010509060101010101" pitchFamily="49" charset="-122"/>
              </a:rPr>
              <a:t>&lt;T&gt; *p = front;		</a:t>
            </a:r>
          </a:p>
          <a:p>
            <a:pPr marL="0" indent="0">
              <a:lnSpc>
                <a:spcPct val="80000"/>
              </a:lnSpc>
              <a:buNone/>
            </a:pPr>
            <a:r>
              <a:rPr kumimoji="1" lang="en-US" altLang="zh-CN" dirty="0" smtClean="0">
                <a:ea typeface="隶书" panose="02010509060101010101" pitchFamily="49" charset="-122"/>
              </a:rPr>
              <a:t>     x = front</a:t>
            </a:r>
            <a:r>
              <a:rPr kumimoji="1" lang="en-US" altLang="zh-CN" dirty="0" smtClean="0">
                <a:latin typeface="楷体_GB2312" pitchFamily="49" charset="-122"/>
              </a:rPr>
              <a:t>-&gt;</a:t>
            </a:r>
            <a:r>
              <a:rPr kumimoji="1" lang="en-US" altLang="zh-CN" dirty="0" smtClean="0">
                <a:ea typeface="隶书" panose="02010509060101010101" pitchFamily="49" charset="-122"/>
              </a:rPr>
              <a:t>data;  </a:t>
            </a:r>
          </a:p>
          <a:p>
            <a:pPr marL="0" indent="0">
              <a:lnSpc>
                <a:spcPct val="80000"/>
              </a:lnSpc>
              <a:buNone/>
            </a:pPr>
            <a:r>
              <a:rPr kumimoji="1" lang="en-US" altLang="zh-CN" dirty="0" smtClean="0">
                <a:ea typeface="隶书" panose="02010509060101010101" pitchFamily="49" charset="-122"/>
              </a:rPr>
              <a:t>     front = front</a:t>
            </a:r>
            <a:r>
              <a:rPr kumimoji="1" lang="en-US" altLang="zh-CN" dirty="0" smtClean="0">
                <a:latin typeface="楷体_GB2312" pitchFamily="49" charset="-122"/>
              </a:rPr>
              <a:t>-&gt;</a:t>
            </a:r>
            <a:r>
              <a:rPr kumimoji="1" lang="en-US" altLang="zh-CN" dirty="0" smtClean="0">
                <a:ea typeface="隶书" panose="02010509060101010101" pitchFamily="49" charset="-122"/>
              </a:rPr>
              <a:t>link;   </a:t>
            </a:r>
          </a:p>
          <a:p>
            <a:pPr marL="0" indent="0">
              <a:lnSpc>
                <a:spcPct val="80000"/>
              </a:lnSpc>
              <a:buNone/>
            </a:pPr>
            <a:r>
              <a:rPr kumimoji="1" lang="en-US" altLang="zh-CN" dirty="0" smtClean="0">
                <a:ea typeface="隶书" panose="02010509060101010101" pitchFamily="49" charset="-122"/>
              </a:rPr>
              <a:t>     delete p;   </a:t>
            </a:r>
          </a:p>
          <a:p>
            <a:pPr marL="0" indent="0">
              <a:lnSpc>
                <a:spcPct val="80000"/>
              </a:lnSpc>
              <a:buNone/>
            </a:pPr>
            <a:r>
              <a:rPr kumimoji="1" lang="en-US" altLang="zh-CN" dirty="0" smtClean="0">
                <a:ea typeface="隶书" panose="02010509060101010101" pitchFamily="49" charset="-122"/>
              </a:rPr>
              <a:t>      return true;				</a:t>
            </a:r>
          </a:p>
          <a:p>
            <a:pPr marL="0" indent="0">
              <a:lnSpc>
                <a:spcPct val="80000"/>
              </a:lnSpc>
              <a:buNone/>
            </a:pPr>
            <a:r>
              <a:rPr kumimoji="1" lang="en-US" altLang="zh-CN" dirty="0" smtClean="0">
                <a:ea typeface="隶书" panose="02010509060101010101" pitchFamily="49" charset="-122"/>
              </a:rPr>
              <a:t>}</a:t>
            </a:r>
          </a:p>
        </p:txBody>
      </p:sp>
      <p:sp>
        <p:nvSpPr>
          <p:cNvPr id="9" name="Rectangle 5"/>
          <p:cNvSpPr>
            <a:spLocks noChangeArrowheads="1"/>
          </p:cNvSpPr>
          <p:nvPr/>
        </p:nvSpPr>
        <p:spPr bwMode="auto">
          <a:xfrm>
            <a:off x="4316584" y="545668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929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97585" y="501317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611984" y="531797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5263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5263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883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9073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8217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8217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837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2027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1171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1171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10221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641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5555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5555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98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79184" y="531797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10031584" y="554657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88784" y="547037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77122" y="505604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530185" y="505603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extLst>
              <p:ext uri="{D42A27DB-BD31-4B8C-83A1-F6EECF244321}">
                <p14:modId xmlns:p14="http://schemas.microsoft.com/office/powerpoint/2010/main" val="3144608815"/>
              </p:ext>
            </p:extLst>
          </p:nvPr>
        </p:nvGraphicFramePr>
        <p:xfrm>
          <a:off x="479376" y="3028925"/>
          <a:ext cx="7223125" cy="1768475"/>
        </p:xfrm>
        <a:graphic>
          <a:graphicData uri="http://schemas.openxmlformats.org/presentationml/2006/ole">
            <mc:AlternateContent xmlns:mc="http://schemas.openxmlformats.org/markup-compatibility/2006">
              <mc:Choice xmlns:v="urn:schemas-microsoft-com:vml" Requires="v">
                <p:oleObj spid="_x0000_s106554"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3028925"/>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idx="1"/>
          </p:nvPr>
        </p:nvSpPr>
        <p:spPr>
          <a:xfrm>
            <a:off x="911424" y="1052736"/>
            <a:ext cx="10515600" cy="5193185"/>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847676" y="4705325"/>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00" y="2348880"/>
            <a:ext cx="3859257" cy="357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7900" y="311014"/>
            <a:ext cx="1992354" cy="11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p:txBody>
          <a:bodyPr>
            <a:normAutofit/>
          </a:bodyPr>
          <a:lstStyle/>
          <a:p>
            <a:r>
              <a:rPr lang="zh-CN" altLang="en-US" sz="2800" dirty="0" smtClean="0">
                <a:solidFill>
                  <a:srgbClr val="0033CC"/>
                </a:solidFill>
              </a:rPr>
              <a:t>内存分配中的栈 </a:t>
            </a:r>
            <a:r>
              <a:rPr lang="en-US" altLang="zh-CN" sz="2800" dirty="0" smtClean="0">
                <a:solidFill>
                  <a:srgbClr val="0033CC"/>
                </a:solidFill>
              </a:rPr>
              <a:t>(Stack)</a:t>
            </a:r>
            <a:endParaRPr lang="zh-CN" altLang="en-US" sz="2800" dirty="0" smtClean="0">
              <a:solidFill>
                <a:srgbClr val="0033CC"/>
              </a:solidFill>
            </a:endParaRPr>
          </a:p>
        </p:txBody>
      </p:sp>
      <p:sp>
        <p:nvSpPr>
          <p:cNvPr id="18437" name="内容占位符 2"/>
          <p:cNvSpPr>
            <a:spLocks noGrp="1"/>
          </p:cNvSpPr>
          <p:nvPr>
            <p:ph sz="half" idx="2"/>
          </p:nvPr>
        </p:nvSpPr>
        <p:spPr/>
        <p:txBody>
          <a:bodyPr>
            <a:normAutofit/>
          </a:bodyPr>
          <a:lstStyle/>
          <a:p>
            <a:pPr marL="0" indent="0"/>
            <a:r>
              <a:rPr lang="zh-CN" altLang="en-US" dirty="0">
                <a:solidFill>
                  <a:srgbClr val="0000CC"/>
                </a:solidFill>
              </a:rPr>
              <a:t>编译器自动分配释放 ，存放函数的参数值，局部变量的值等</a:t>
            </a:r>
            <a:endParaRPr lang="en-US" altLang="zh-CN" dirty="0">
              <a:solidFill>
                <a:srgbClr val="0000CC"/>
              </a:solidFill>
            </a:endParaRPr>
          </a:p>
          <a:p>
            <a:pPr marL="0" indent="0"/>
            <a:r>
              <a:rPr lang="zh-CN" altLang="en-US" dirty="0">
                <a:solidFill>
                  <a:srgbClr val="0000CC"/>
                </a:solidFill>
              </a:rPr>
              <a:t>操作方式类似于数据结构中的栈</a:t>
            </a:r>
            <a:endParaRPr lang="en-US" altLang="zh-CN" dirty="0">
              <a:solidFill>
                <a:srgbClr val="0000CC"/>
              </a:solidFill>
            </a:endParaRPr>
          </a:p>
        </p:txBody>
      </p:sp>
      <p:sp>
        <p:nvSpPr>
          <p:cNvPr id="18438" name="文本占位符 5"/>
          <p:cNvSpPr>
            <a:spLocks noGrp="1"/>
          </p:cNvSpPr>
          <p:nvPr>
            <p:ph type="body" sz="quarter" idx="3"/>
          </p:nvPr>
        </p:nvSpPr>
        <p:spPr/>
        <p:txBody>
          <a:bodyPr>
            <a:normAutofit/>
          </a:bodyPr>
          <a:lstStyle/>
          <a:p>
            <a:r>
              <a:rPr lang="zh-CN" altLang="en-US" sz="2800" dirty="0" smtClean="0">
                <a:solidFill>
                  <a:srgbClr val="FF0000"/>
                </a:solidFill>
              </a:rPr>
              <a:t>内存分配中的堆</a:t>
            </a:r>
            <a:r>
              <a:rPr lang="en-US" altLang="zh-CN" sz="2800" dirty="0" smtClean="0">
                <a:solidFill>
                  <a:srgbClr val="FF0000"/>
                </a:solidFill>
              </a:rPr>
              <a:t>(Heap)</a:t>
            </a:r>
            <a:endParaRPr lang="zh-CN" altLang="en-US" sz="2800" dirty="0" smtClean="0">
              <a:solidFill>
                <a:srgbClr val="FF0000"/>
              </a:solidFill>
            </a:endParaRPr>
          </a:p>
        </p:txBody>
      </p:sp>
      <p:sp>
        <p:nvSpPr>
          <p:cNvPr id="18439" name="内容占位符 6"/>
          <p:cNvSpPr>
            <a:spLocks noGrp="1"/>
          </p:cNvSpPr>
          <p:nvPr>
            <p:ph sz="quarter" idx="4"/>
          </p:nvPr>
        </p:nvSpPr>
        <p:spPr>
          <a:xfrm>
            <a:off x="6241404" y="1556792"/>
            <a:ext cx="5183188" cy="4464496"/>
          </a:xfrm>
        </p:spPr>
        <p:txBody>
          <a:bodyPr>
            <a:normAutofit/>
          </a:bodyPr>
          <a:lstStyle/>
          <a:p>
            <a:pPr marL="0" indent="0"/>
            <a:r>
              <a:rPr lang="zh-CN" altLang="en-US">
                <a:solidFill>
                  <a:srgbClr val="FF0000"/>
                </a:solidFill>
              </a:rPr>
              <a:t>由程序员分配释放， 若程序员不释放，程序结束时可能由</a:t>
            </a:r>
            <a:r>
              <a:rPr lang="en-US" altLang="zh-CN">
                <a:solidFill>
                  <a:srgbClr val="FF0000"/>
                </a:solidFill>
              </a:rPr>
              <a:t>OS</a:t>
            </a:r>
            <a:r>
              <a:rPr lang="zh-CN" altLang="en-US">
                <a:solidFill>
                  <a:srgbClr val="FF0000"/>
                </a:solidFill>
              </a:rPr>
              <a:t>回收</a:t>
            </a:r>
            <a:endParaRPr lang="en-US" altLang="zh-CN">
              <a:solidFill>
                <a:srgbClr val="FF0000"/>
              </a:solidFill>
            </a:endParaRPr>
          </a:p>
          <a:p>
            <a:pPr marL="0" indent="0"/>
            <a:r>
              <a:rPr lang="zh-CN" altLang="en-US">
                <a:solidFill>
                  <a:srgbClr val="FF000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076" y="3150179"/>
            <a:ext cx="9043924" cy="370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smtClean="0">
                <a:latin typeface="黑体" panose="02010609060101010101" pitchFamily="49" charset="-122"/>
                <a:ea typeface="黑体" panose="02010609060101010101" pitchFamily="49" charset="-122"/>
              </a:rPr>
              <a:t>3.5 </a:t>
            </a:r>
            <a:r>
              <a:rPr lang="zh-CN" altLang="en-US" sz="3600" dirty="0" smtClean="0">
                <a:latin typeface="黑体" panose="02010609060101010101" pitchFamily="49" charset="-122"/>
                <a:ea typeface="黑体" panose="02010609060101010101" pitchFamily="49" charset="-122"/>
              </a:rPr>
              <a:t>队列</a:t>
            </a:r>
            <a:r>
              <a:rPr lang="zh-CN" altLang="en-US" sz="3600" dirty="0">
                <a:latin typeface="黑体" panose="02010609060101010101" pitchFamily="49" charset="-122"/>
                <a:ea typeface="黑体" panose="02010609060101010101" pitchFamily="49" charset="-122"/>
              </a:rPr>
              <a:t>的应用</a:t>
            </a:r>
          </a:p>
        </p:txBody>
      </p:sp>
      <p:sp>
        <p:nvSpPr>
          <p:cNvPr id="107522" name="Rectangle 2"/>
          <p:cNvSpPr>
            <a:spLocks noGrp="1" noChangeArrowheads="1"/>
          </p:cNvSpPr>
          <p:nvPr>
            <p:ph idx="1"/>
          </p:nvPr>
        </p:nvSpPr>
        <p:spPr/>
        <p:txBody>
          <a:bodyPr>
            <a:normAutofit fontScale="92500"/>
          </a:bodyPr>
          <a:lstStyle/>
          <a:p>
            <a:pPr marL="0" indent="0" eaLnBrk="1" hangingPunct="1">
              <a:lnSpc>
                <a:spcPct val="130000"/>
              </a:lnSpc>
              <a:buClr>
                <a:schemeClr val="tx1"/>
              </a:buClr>
            </a:pPr>
            <a:r>
              <a:rPr lang="zh-CN" altLang="en-US" dirty="0" smtClean="0"/>
              <a:t>最典型的例子，就是</a:t>
            </a:r>
            <a:r>
              <a:rPr lang="en-US" altLang="zh-CN" dirty="0" smtClean="0">
                <a:solidFill>
                  <a:srgbClr val="0000CC"/>
                </a:solidFill>
              </a:rPr>
              <a:t>OS</a:t>
            </a:r>
            <a:r>
              <a:rPr lang="zh-CN" altLang="en-US" dirty="0" smtClean="0">
                <a:solidFill>
                  <a:srgbClr val="0000CC"/>
                </a:solidFill>
              </a:rPr>
              <a:t>中的作业排队</a:t>
            </a:r>
            <a:r>
              <a:rPr lang="zh-CN" altLang="en-US" dirty="0" smtClean="0"/>
              <a:t>。 </a:t>
            </a:r>
          </a:p>
          <a:p>
            <a:pPr marL="0" indent="0" eaLnBrk="1" hangingPunct="1"/>
            <a:r>
              <a:rPr lang="zh-CN" altLang="en-US" dirty="0" smtClean="0"/>
              <a:t>凡是申请输出的作业都从队尾进入队列。                </a:t>
            </a:r>
          </a:p>
          <a:p>
            <a:pPr marL="0" indent="0" eaLnBrk="1" hangingPunct="1">
              <a:lnSpc>
                <a:spcPct val="110000"/>
              </a:lnSpc>
            </a:pPr>
            <a:r>
              <a:rPr lang="zh-CN" altLang="en-US" dirty="0" smtClean="0"/>
              <a:t>另外，凡日常生活中的排队都可用</a:t>
            </a:r>
            <a:r>
              <a:rPr lang="zh-CN" altLang="en-US" dirty="0" smtClean="0">
                <a:solidFill>
                  <a:srgbClr val="0000CC"/>
                </a:solidFill>
              </a:rPr>
              <a:t>队列模拟</a:t>
            </a:r>
            <a:r>
              <a:rPr lang="zh-CN" altLang="en-US" dirty="0" smtClean="0"/>
              <a:t>，如银行业务活动的模拟。</a:t>
            </a:r>
          </a:p>
          <a:p>
            <a:pPr marL="0" indent="0" eaLnBrk="1" hangingPunct="1">
              <a:lnSpc>
                <a:spcPct val="110000"/>
              </a:lnSpc>
            </a:pPr>
            <a:r>
              <a:rPr lang="zh-CN" altLang="en-US" dirty="0" smtClean="0"/>
              <a:t>后面有些算法中也要用到队列结构，如二叉树的层次遍历算法、图的广度优先搜索算法等。</a:t>
            </a:r>
          </a:p>
          <a:p>
            <a:pPr marL="0" indent="0" eaLnBrk="1" hangingPunct="1">
              <a:lnSpc>
                <a:spcPct val="110000"/>
              </a:lnSpc>
            </a:pPr>
            <a:endParaRPr lang="zh-CN" altLang="en-US" dirty="0" smtClean="0"/>
          </a:p>
          <a:p>
            <a:pPr marL="0" indent="0" eaLnBrk="1" hangingPunct="1">
              <a:lnSpc>
                <a:spcPct val="110000"/>
              </a:lnSpc>
              <a:buNone/>
            </a:pPr>
            <a:r>
              <a:rPr lang="zh-CN" altLang="en-US" dirty="0" smtClean="0"/>
              <a:t>应用举例：</a:t>
            </a:r>
          </a:p>
          <a:p>
            <a:pPr marL="0" indent="0" eaLnBrk="1" hangingPunct="1">
              <a:lnSpc>
                <a:spcPct val="110000"/>
              </a:lnSpc>
            </a:pPr>
            <a:r>
              <a:rPr kumimoji="1" lang="zh-CN" altLang="en-US" dirty="0" smtClean="0">
                <a:solidFill>
                  <a:srgbClr val="800000"/>
                </a:solidFill>
              </a:rPr>
              <a:t>      </a:t>
            </a:r>
            <a:r>
              <a:rPr kumimoji="1" lang="zh-CN" altLang="en-US" dirty="0" smtClean="0">
                <a:solidFill>
                  <a:srgbClr val="0000CC"/>
                </a:solidFill>
              </a:rPr>
              <a:t>回文问题</a:t>
            </a:r>
            <a:endParaRPr lang="en-US" altLang="zh-CN" dirty="0" smtClean="0">
              <a:solidFill>
                <a:srgbClr val="0000CC"/>
              </a:solidFill>
            </a:endParaRPr>
          </a:p>
          <a:p>
            <a:pPr marL="0" indent="0" eaLnBrk="1" hangingPunct="1">
              <a:lnSpc>
                <a:spcPct val="110000"/>
              </a:lnSpc>
            </a:pPr>
            <a:r>
              <a:rPr lang="en-US" altLang="zh-CN" dirty="0" smtClean="0">
                <a:solidFill>
                  <a:srgbClr val="0000CC"/>
                </a:solidFill>
                <a:latin typeface="楷体_GB2312" pitchFamily="49" charset="-122"/>
              </a:rPr>
              <a:t>   </a:t>
            </a:r>
            <a:r>
              <a:rPr lang="zh-CN" altLang="en-US" dirty="0" smtClean="0">
                <a:solidFill>
                  <a:srgbClr val="0000CC"/>
                </a:solidFill>
                <a:latin typeface="楷体_GB2312" pitchFamily="49" charset="-122"/>
              </a:rPr>
              <a:t>逐行打印二项展开式的系数</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回文</a:t>
            </a:r>
            <a:r>
              <a:rPr lang="zh-CN" altLang="en-US" dirty="0" smtClean="0"/>
              <a:t>问题</a:t>
            </a:r>
            <a:endParaRPr lang="zh-CN" altLang="en-US" dirty="0"/>
          </a:p>
        </p:txBody>
      </p:sp>
      <p:sp>
        <p:nvSpPr>
          <p:cNvPr id="143363" name="Rectangle 3"/>
          <p:cNvSpPr>
            <a:spLocks noGrp="1" noChangeArrowheads="1"/>
          </p:cNvSpPr>
          <p:nvPr>
            <p:ph idx="1"/>
          </p:nvPr>
        </p:nvSpPr>
        <p:spPr>
          <a:xfrm>
            <a:off x="838200" y="983778"/>
            <a:ext cx="5399087" cy="5193185"/>
          </a:xfrm>
        </p:spPr>
        <p:txBody>
          <a:bodyPr/>
          <a:lstStyle/>
          <a:p>
            <a:pPr marL="0" indent="0" eaLnBrk="1" hangingPunct="1">
              <a:buNone/>
            </a:pPr>
            <a:r>
              <a:rPr kumimoji="1" lang="en-US" altLang="zh-CN" dirty="0" smtClean="0">
                <a:solidFill>
                  <a:srgbClr val="800000"/>
                </a:solidFill>
                <a:latin typeface="Tahoma" panose="020B0604030504040204" pitchFamily="34" charset="0"/>
              </a:rPr>
              <a:t> </a:t>
            </a:r>
            <a:endParaRPr lang="zh-CN" altLang="en-US" b="0" dirty="0" smtClean="0">
              <a:solidFill>
                <a:srgbClr val="0000CC"/>
              </a:solidFill>
            </a:endParaRPr>
          </a:p>
          <a:p>
            <a:pPr marL="0" indent="0" eaLnBrk="1" hangingPunct="1">
              <a:spcAft>
                <a:spcPct val="100000"/>
              </a:spcAft>
              <a:buNone/>
            </a:pPr>
            <a:r>
              <a:rPr lang="zh-CN" altLang="en-US" b="0" dirty="0" smtClean="0"/>
              <a:t>       </a:t>
            </a:r>
            <a:r>
              <a:rPr lang="zh-CN" altLang="en-US" sz="2400" dirty="0"/>
              <a:t>以中间字符为基准两边字符完全相同的字符序列称之为回文，编写一个函数判断字符序列是否是回文。</a:t>
            </a:r>
          </a:p>
          <a:p>
            <a:pPr marL="0" indent="0" eaLnBrk="1" hangingPunct="1">
              <a:buNone/>
            </a:pPr>
            <a:r>
              <a:rPr lang="zh-CN" altLang="en-US" b="0" dirty="0" smtClean="0"/>
              <a:t>	</a:t>
            </a:r>
            <a:r>
              <a:rPr lang="zh-CN" altLang="en-US" dirty="0" smtClean="0">
                <a:solidFill>
                  <a:schemeClr val="tx2"/>
                </a:solidFill>
              </a:rPr>
              <a:t>例如</a:t>
            </a:r>
            <a:r>
              <a:rPr lang="zh-CN" altLang="en-US" dirty="0" smtClean="0"/>
              <a:t>：</a:t>
            </a:r>
          </a:p>
          <a:p>
            <a:pPr marL="0" indent="0" eaLnBrk="1" hangingPunct="1">
              <a:buNone/>
            </a:pPr>
            <a:r>
              <a:rPr lang="zh-CN" altLang="en-US" b="0" dirty="0" smtClean="0"/>
              <a:t>		 </a:t>
            </a:r>
            <a:r>
              <a:rPr lang="en-US" altLang="zh-CN" b="0" dirty="0" smtClean="0"/>
              <a:t>A B </a:t>
            </a:r>
            <a:r>
              <a:rPr lang="en-US" altLang="zh-CN" b="0" dirty="0" err="1" smtClean="0"/>
              <a:t>B</a:t>
            </a:r>
            <a:r>
              <a:rPr lang="en-US" altLang="zh-CN" b="0" dirty="0" smtClean="0"/>
              <a:t> A</a:t>
            </a:r>
          </a:p>
          <a:p>
            <a:pPr marL="0" indent="0" eaLnBrk="1" hangingPunct="1">
              <a:buNone/>
            </a:pPr>
            <a:r>
              <a:rPr lang="en-US" altLang="zh-CN" b="0" dirty="0" smtClean="0"/>
              <a:t>		 A B C D E D C B A</a:t>
            </a:r>
          </a:p>
          <a:p>
            <a:pPr marL="0" indent="0" eaLnBrk="1" hangingPunct="1">
              <a:buNone/>
            </a:pPr>
            <a:r>
              <a:rPr lang="en-US" altLang="zh-CN" b="0" dirty="0" smtClean="0"/>
              <a:t>		 A B C D E D C A B</a:t>
            </a:r>
          </a:p>
          <a:p>
            <a:pPr marL="0" indent="0" eaLnBrk="1" hangingPunct="1"/>
            <a:endParaRPr lang="en-US" altLang="zh-CN" b="0" dirty="0" smtClean="0"/>
          </a:p>
        </p:txBody>
      </p:sp>
      <p:grpSp>
        <p:nvGrpSpPr>
          <p:cNvPr id="2" name="Group 40"/>
          <p:cNvGrpSpPr>
            <a:grpSpLocks/>
          </p:cNvGrpSpPr>
          <p:nvPr/>
        </p:nvGrpSpPr>
        <p:grpSpPr bwMode="auto">
          <a:xfrm>
            <a:off x="7320012"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9679037" y="883816"/>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6686574" y="609329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10594" name="Rectangle 2"/>
          <p:cNvSpPr>
            <a:spLocks noGrp="1" noChangeArrowheads="1"/>
          </p:cNvSpPr>
          <p:nvPr>
            <p:ph idx="1"/>
          </p:nvPr>
        </p:nvSpPr>
        <p:spPr>
          <a:xfrm>
            <a:off x="479376" y="983778"/>
            <a:ext cx="10515600" cy="5193185"/>
          </a:xfrm>
        </p:spPr>
        <p:txBody>
          <a:bodyPr>
            <a:normAutofit/>
          </a:bodyPr>
          <a:lstStyle/>
          <a:p>
            <a:pPr marL="0" indent="0" eaLnBrk="1" hangingPunct="1">
              <a:lnSpc>
                <a:spcPct val="90000"/>
              </a:lnSpc>
              <a:buNone/>
            </a:pPr>
            <a:r>
              <a:rPr lang="zh-CN" altLang="en-US" dirty="0" smtClean="0">
                <a:solidFill>
                  <a:schemeClr val="tx2"/>
                </a:solidFill>
              </a:rPr>
              <a:t>思想：</a:t>
            </a:r>
          </a:p>
          <a:p>
            <a:pPr marL="0" indent="0" eaLnBrk="1" hangingPunct="1">
              <a:lnSpc>
                <a:spcPct val="90000"/>
              </a:lnSpc>
              <a:buNone/>
            </a:pPr>
            <a:endParaRPr lang="zh-CN" altLang="en-US" sz="700" dirty="0">
              <a:solidFill>
                <a:schemeClr val="tx2"/>
              </a:solidFill>
            </a:endParaRPr>
          </a:p>
          <a:p>
            <a:pPr marL="0" indent="0" eaLnBrk="1" hangingPunct="1">
              <a:lnSpc>
                <a:spcPct val="90000"/>
              </a:lnSpc>
              <a:buNone/>
            </a:pPr>
            <a:r>
              <a:rPr lang="zh-CN" altLang="en-US" dirty="0" smtClean="0"/>
              <a:t>    （</a:t>
            </a:r>
            <a:r>
              <a:rPr lang="en-US" altLang="zh-CN" dirty="0" smtClean="0"/>
              <a:t>1</a:t>
            </a:r>
            <a:r>
              <a:rPr lang="zh-CN" altLang="en-US" dirty="0" smtClean="0"/>
              <a:t>）自左向右扫描字符串，字符依次</a:t>
            </a:r>
          </a:p>
          <a:p>
            <a:pPr marL="457200" lvl="1" indent="0">
              <a:buNone/>
            </a:pPr>
            <a:r>
              <a:rPr lang="zh-CN" altLang="en-US" sz="2400" dirty="0"/>
              <a:t>	     </a:t>
            </a:r>
            <a:r>
              <a:rPr lang="en-US" altLang="zh-CN" sz="2400" dirty="0"/>
              <a:t>  </a:t>
            </a:r>
            <a:r>
              <a:rPr lang="zh-CN" altLang="en-US" sz="2400" dirty="0"/>
              <a:t>进栈</a:t>
            </a:r>
            <a:r>
              <a:rPr lang="en-US" altLang="zh-CN" sz="2400" dirty="0"/>
              <a:t>S</a:t>
            </a:r>
            <a:r>
              <a:rPr lang="zh-CN" altLang="en-US" sz="2400" dirty="0"/>
              <a:t>；</a:t>
            </a:r>
          </a:p>
          <a:p>
            <a:pPr marL="457200" lvl="1" indent="0">
              <a:buNone/>
            </a:pPr>
            <a:r>
              <a:rPr lang="zh-CN" altLang="en-US" sz="2400" dirty="0"/>
              <a:t>	    </a:t>
            </a:r>
            <a:r>
              <a:rPr lang="en-US" altLang="zh-CN" sz="2400" dirty="0"/>
              <a:t>  </a:t>
            </a:r>
            <a:r>
              <a:rPr lang="zh-CN" altLang="en-US" sz="2400" dirty="0"/>
              <a:t>入队列</a:t>
            </a:r>
            <a:r>
              <a:rPr lang="en-US" altLang="zh-CN" sz="2400" dirty="0"/>
              <a:t>Q</a:t>
            </a:r>
            <a:r>
              <a:rPr lang="zh-CN" altLang="en-US" sz="2400" dirty="0"/>
              <a:t>；</a:t>
            </a:r>
          </a:p>
          <a:p>
            <a:pPr marL="0" indent="0" eaLnBrk="1" hangingPunct="1">
              <a:lnSpc>
                <a:spcPct val="90000"/>
              </a:lnSpc>
              <a:buNone/>
            </a:pPr>
            <a:r>
              <a:rPr lang="zh-CN" altLang="en-US" dirty="0" smtClean="0"/>
              <a:t>     （</a:t>
            </a:r>
            <a:r>
              <a:rPr lang="en-US" altLang="zh-CN" dirty="0" smtClean="0"/>
              <a:t>2</a:t>
            </a:r>
            <a:r>
              <a:rPr lang="zh-CN" altLang="en-US" dirty="0" smtClean="0"/>
              <a:t>）当栈</a:t>
            </a:r>
            <a:r>
              <a:rPr lang="en-US" altLang="zh-CN" dirty="0" smtClean="0"/>
              <a:t>S</a:t>
            </a:r>
            <a:r>
              <a:rPr lang="zh-CN" altLang="en-US" dirty="0" smtClean="0"/>
              <a:t>非空且队列</a:t>
            </a:r>
            <a:r>
              <a:rPr lang="en-US" altLang="zh-CN" dirty="0" smtClean="0"/>
              <a:t>Q</a:t>
            </a:r>
            <a:r>
              <a:rPr lang="zh-CN" altLang="en-US" dirty="0" smtClean="0"/>
              <a:t>非空时，依次</a:t>
            </a:r>
          </a:p>
          <a:p>
            <a:pPr marL="0" indent="0" eaLnBrk="1" hangingPunct="1">
              <a:lnSpc>
                <a:spcPct val="90000"/>
              </a:lnSpc>
              <a:buNone/>
            </a:pPr>
            <a:r>
              <a:rPr lang="zh-CN" altLang="en-US" dirty="0" smtClean="0"/>
              <a:t>	    </a:t>
            </a:r>
            <a:r>
              <a:rPr lang="en-US" altLang="zh-CN" sz="2400" dirty="0"/>
              <a:t>  </a:t>
            </a:r>
            <a:r>
              <a:rPr lang="zh-CN" altLang="en-US" sz="2400" dirty="0"/>
              <a:t>若</a:t>
            </a:r>
            <a:r>
              <a:rPr lang="en-US" altLang="zh-CN" sz="2400" dirty="0"/>
              <a:t>S</a:t>
            </a:r>
            <a:r>
              <a:rPr lang="zh-CN" altLang="en-US" sz="2400" dirty="0"/>
              <a:t>栈顶元素和</a:t>
            </a:r>
            <a:r>
              <a:rPr lang="en-US" altLang="zh-CN" sz="2400" dirty="0"/>
              <a:t>Q</a:t>
            </a:r>
            <a:r>
              <a:rPr lang="zh-CN" altLang="en-US" sz="2400" dirty="0"/>
              <a:t>队头元素相等，则</a:t>
            </a:r>
          </a:p>
          <a:p>
            <a:pPr marL="0" indent="0" eaLnBrk="1" hangingPunct="1">
              <a:lnSpc>
                <a:spcPct val="90000"/>
              </a:lnSpc>
              <a:buNone/>
            </a:pPr>
            <a:r>
              <a:rPr lang="zh-CN" altLang="en-US" sz="2000" dirty="0"/>
              <a:t>			</a:t>
            </a:r>
            <a:r>
              <a:rPr lang="en-US" altLang="zh-CN" sz="2400" dirty="0"/>
              <a:t>S</a:t>
            </a:r>
            <a:r>
              <a:rPr lang="zh-CN" altLang="en-US" sz="2400" dirty="0"/>
              <a:t>出栈；</a:t>
            </a:r>
          </a:p>
          <a:p>
            <a:pPr marL="0" indent="0" eaLnBrk="1" hangingPunct="1">
              <a:lnSpc>
                <a:spcPct val="90000"/>
              </a:lnSpc>
              <a:buNone/>
            </a:pPr>
            <a:r>
              <a:rPr lang="zh-CN" altLang="en-US" sz="2400" dirty="0"/>
              <a:t>			</a:t>
            </a:r>
            <a:r>
              <a:rPr lang="en-US" altLang="zh-CN" sz="2400" dirty="0"/>
              <a:t>Q</a:t>
            </a:r>
            <a:r>
              <a:rPr lang="zh-CN" altLang="en-US" sz="2400" dirty="0"/>
              <a:t>出队列；</a:t>
            </a:r>
          </a:p>
          <a:p>
            <a:pPr marL="0" indent="0" eaLnBrk="1" hangingPunct="1">
              <a:lnSpc>
                <a:spcPct val="90000"/>
              </a:lnSpc>
              <a:buNone/>
            </a:pPr>
            <a:r>
              <a:rPr lang="zh-CN" altLang="en-US" sz="2400" dirty="0"/>
              <a:t>                  否则，输出不是回文，并退出</a:t>
            </a:r>
          </a:p>
          <a:p>
            <a:pPr marL="0" indent="0" eaLnBrk="1" hangingPunct="1">
              <a:lnSpc>
                <a:spcPct val="90000"/>
              </a:lnSpc>
              <a:buNone/>
            </a:pPr>
            <a:r>
              <a:rPr lang="zh-CN" altLang="en-US" dirty="0" smtClean="0"/>
              <a:t>     </a:t>
            </a:r>
            <a:r>
              <a:rPr lang="en-US" altLang="zh-CN" dirty="0" smtClean="0"/>
              <a:t> </a:t>
            </a:r>
            <a:r>
              <a:rPr lang="zh-CN" altLang="en-US" dirty="0" smtClean="0"/>
              <a:t>（</a:t>
            </a:r>
            <a:r>
              <a:rPr lang="en-US" altLang="zh-CN" dirty="0" smtClean="0"/>
              <a:t>3</a:t>
            </a:r>
            <a:r>
              <a:rPr lang="zh-CN" altLang="en-US" dirty="0" smtClean="0"/>
              <a:t>）输出字符串是回文，并退出</a:t>
            </a:r>
            <a:endParaRPr lang="zh-CN" altLang="en-US" sz="900" dirty="0"/>
          </a:p>
        </p:txBody>
      </p:sp>
      <p:grpSp>
        <p:nvGrpSpPr>
          <p:cNvPr id="9" name="Group 40"/>
          <p:cNvGrpSpPr>
            <a:grpSpLocks/>
          </p:cNvGrpSpPr>
          <p:nvPr/>
        </p:nvGrpSpPr>
        <p:grpSpPr bwMode="auto">
          <a:xfrm>
            <a:off x="7320012" y="812800"/>
            <a:ext cx="2338387" cy="5568950"/>
            <a:chOff x="2925" y="618"/>
            <a:chExt cx="1473" cy="3508"/>
          </a:xfrm>
        </p:grpSpPr>
        <p:sp>
          <p:nvSpPr>
            <p:cNvPr id="1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2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2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23" name="Group 41"/>
          <p:cNvGrpSpPr>
            <a:grpSpLocks/>
          </p:cNvGrpSpPr>
          <p:nvPr/>
        </p:nvGrpSpPr>
        <p:grpSpPr bwMode="auto">
          <a:xfrm>
            <a:off x="9679037" y="883816"/>
            <a:ext cx="2033587" cy="5497512"/>
            <a:chOff x="4411" y="663"/>
            <a:chExt cx="1281" cy="3463"/>
          </a:xfrm>
        </p:grpSpPr>
        <p:sp>
          <p:nvSpPr>
            <p:cNvPr id="24"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25"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6"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27"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28"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29"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30"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31"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32"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33"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34"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35"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36"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extLst>
              <p:ext uri="{D42A27DB-BD31-4B8C-83A1-F6EECF244321}">
                <p14:modId xmlns:p14="http://schemas.microsoft.com/office/powerpoint/2010/main" val="2562710756"/>
              </p:ext>
            </p:extLst>
          </p:nvPr>
        </p:nvGraphicFramePr>
        <p:xfrm>
          <a:off x="1544638" y="1268760"/>
          <a:ext cx="8153400" cy="4800600"/>
        </p:xfrm>
        <a:graphic>
          <a:graphicData uri="http://schemas.openxmlformats.org/presentationml/2006/ole">
            <mc:AlternateContent xmlns:mc="http://schemas.openxmlformats.org/markup-compatibility/2006">
              <mc:Choice xmlns:v="urn:schemas-microsoft-com:vml" Requires="v">
                <p:oleObj spid="_x0000_s111669" name="Document" r:id="rId3" imgW="2570479" imgH="1340254" progId="Word.Document.8">
                  <p:embed/>
                </p:oleObj>
              </mc:Choice>
              <mc:Fallback>
                <p:oleObj name="Document" r:id="rId3" imgW="2570479" imgH="1340254"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8" y="126876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normAutofit/>
          </a:bodyPr>
          <a:lstStyle/>
          <a:p>
            <a:pPr lvl="1" algn="l" rtl="0">
              <a:lnSpc>
                <a:spcPct val="90000"/>
              </a:lnSpc>
              <a:spcBef>
                <a:spcPct val="0"/>
              </a:spcBef>
            </a:pPr>
            <a:r>
              <a:rPr lang="zh-CN" altLang="en-US" sz="3200" dirty="0" smtClean="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smtClean="0">
                <a:solidFill>
                  <a:srgbClr val="0000FF"/>
                </a:solidFill>
                <a:effectLst>
                  <a:outerShdw blurRad="38100" dist="38100" dir="2700000" algn="tl">
                    <a:srgbClr val="C0C0C0"/>
                  </a:outerShdw>
                </a:effectLst>
                <a:ea typeface="仿宋_GB2312" pitchFamily="49" charset="-122"/>
              </a:rPr>
              <a:t>的系数</a:t>
            </a:r>
            <a:endParaRPr lang="zh-CN" altLang="en-US" dirty="0"/>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794001"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2590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2362201" y="29130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2362201"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2341564" y="51228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2819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2819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3854451" y="4056064"/>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4311650" y="5092701"/>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4311651" y="2913064"/>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4794251" y="1739901"/>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4063207" y="2518568"/>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3733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6553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8229601"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6019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8991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5029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4572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4114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5029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5943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6858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5486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6400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7315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5943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784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5029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5943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685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7772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457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5562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6400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838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5486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6400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7135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7" name="Line 38"/>
          <p:cNvSpPr>
            <a:spLocks noChangeShapeType="1"/>
          </p:cNvSpPr>
          <p:nvPr/>
        </p:nvSpPr>
        <p:spPr bwMode="auto">
          <a:xfrm flipH="1">
            <a:off x="7440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223792" y="1112839"/>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dirty="0" err="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dirty="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4359696"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4359696"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4664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5274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5883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6493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7102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7712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8322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8931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9541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10150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10760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11370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11979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4857328"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4191421" y="2744789"/>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4267621" y="3049589"/>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4588296"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4588296"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7255296"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5350296"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5350296"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7941096"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5959896"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5039147" y="3430589"/>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5959896"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8550696"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6569496"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6569496"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9160296"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7179096"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7179096"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10379496"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7788696"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7788696"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10989096"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8398296"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8398296"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11598696"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9007896"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9007896"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9769896"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9769896"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 name="Text Box 2"/>
          <p:cNvSpPr txBox="1">
            <a:spLocks noChangeArrowheads="1"/>
          </p:cNvSpPr>
          <p:nvPr/>
        </p:nvSpPr>
        <p:spPr bwMode="auto">
          <a:xfrm>
            <a:off x="191344" y="1124744"/>
            <a:ext cx="800735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stdio.h</a:t>
            </a:r>
            <a:r>
              <a:rPr lang="en-US" altLang="zh-CN" sz="2000" dirty="0">
                <a:latin typeface="Times New Roman" panose="02020603050405020304" pitchFamily="18" charset="0"/>
                <a:ea typeface="楷体_GB2312" pitchFamily="49" charset="-122"/>
                <a:cs typeface="Times New Roman" panose="02020603050405020304" pitchFamily="18" charset="0"/>
              </a:rPr>
              <a:t>&gt;</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iostream.h</a:t>
            </a:r>
            <a:r>
              <a:rPr lang="en-US" altLang="zh-CN" sz="2000" dirty="0">
                <a:latin typeface="Times New Roman" panose="02020603050405020304" pitchFamily="18" charset="0"/>
                <a:ea typeface="楷体_GB2312" pitchFamily="49" charset="-122"/>
                <a:cs typeface="Times New Roman" panose="02020603050405020304" pitchFamily="18" charset="0"/>
              </a:rPr>
              <a:t>&gt;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 "</a:t>
            </a:r>
            <a:r>
              <a:rPr lang="en-US" altLang="zh-CN" sz="2000" dirty="0" err="1">
                <a:latin typeface="Times New Roman" panose="02020603050405020304" pitchFamily="18" charset="0"/>
                <a:ea typeface="楷体_GB2312" pitchFamily="49" charset="-122"/>
                <a:cs typeface="Times New Roman" panose="02020603050405020304" pitchFamily="18" charset="0"/>
              </a:rPr>
              <a:t>queue.h</a:t>
            </a:r>
            <a:r>
              <a:rPr lang="en-US" altLang="zh-CN" sz="2000" i="1" dirty="0">
                <a:latin typeface="Times New Roman" panose="02020603050405020304" pitchFamily="18" charset="0"/>
                <a:ea typeface="楷体_GB2312" pitchFamily="49" charset="-122"/>
                <a:cs typeface="Times New Roman" panose="02020603050405020304" pitchFamily="18" charset="0"/>
              </a:rPr>
              <a:t>"</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void YANGVI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n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Queue q(n+1);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zh-CN" altLang="zh-CN" sz="2000" dirty="0">
                <a:latin typeface="Times New Roman" panose="02020603050405020304" pitchFamily="18" charset="0"/>
                <a:ea typeface="楷体_GB2312" pitchFamily="49" charset="-122"/>
                <a:cs typeface="Times New Roman" panose="02020603050405020304" pitchFamily="18" charset="0"/>
              </a:rPr>
              <a:t>队列初始化</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=1,j,s=k=0,t,u;</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逐行</a:t>
            </a:r>
            <a:r>
              <a:rPr lang="zh-CN" altLang="en-US" sz="2000" dirty="0" smtClean="0">
                <a:latin typeface="Times New Roman" panose="02020603050405020304" pitchFamily="18" charset="0"/>
                <a:ea typeface="楷体_GB2312" pitchFamily="49" charset="-122"/>
                <a:cs typeface="Times New Roman" panose="02020603050405020304" pitchFamily="18" charset="0"/>
              </a:rPr>
              <a:t>计算</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1;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&lt;= n;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p>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err="1" smtClean="0">
                <a:latin typeface="Times New Roman" panose="02020603050405020304" pitchFamily="18" charset="0"/>
                <a:ea typeface="楷体_GB2312" pitchFamily="49" charset="-122"/>
                <a:cs typeface="Times New Roman" panose="02020603050405020304" pitchFamily="18" charset="0"/>
              </a:rPr>
              <a:t>cout</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&lt;&lt; </a:t>
            </a:r>
            <a:r>
              <a:rPr lang="en-US" altLang="zh-CN" sz="2000" dirty="0" err="1">
                <a:latin typeface="Times New Roman" panose="02020603050405020304" pitchFamily="18" charset="0"/>
                <a:ea typeface="楷体_GB2312" pitchFamily="49" charset="-122"/>
                <a:cs typeface="Times New Roman" panose="02020603050405020304" pitchFamily="18" charset="0"/>
              </a:rPr>
              <a:t>endl</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(k);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j = 1; j &lt;= i+2; j++ ) {  //</a:t>
            </a:r>
            <a:r>
              <a:rPr lang="zh-CN" altLang="en-US" sz="2000" dirty="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q.DeQueue</a:t>
            </a:r>
            <a:r>
              <a:rPr lang="en-US" altLang="zh-CN" sz="2000" dirty="0">
                <a:latin typeface="Times New Roman" panose="02020603050405020304" pitchFamily="18" charset="0"/>
                <a:ea typeface="楷体_GB2312" pitchFamily="49" charset="-122"/>
                <a:cs typeface="Times New Roman" panose="02020603050405020304" pitchFamily="18" charset="0"/>
              </a:rPr>
              <a:t> (t );	u=</a:t>
            </a:r>
            <a:r>
              <a:rPr lang="en-US" altLang="zh-CN" sz="2000" dirty="0" err="1">
                <a:latin typeface="Times New Roman" panose="02020603050405020304" pitchFamily="18" charset="0"/>
                <a:ea typeface="楷体_GB2312" pitchFamily="49" charset="-122"/>
                <a:cs typeface="Times New Roman" panose="02020603050405020304" pitchFamily="18" charset="0"/>
              </a:rPr>
              <a:t>s+t</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(u);	s = 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if ( j != i+2 ) </a:t>
            </a:r>
            <a:r>
              <a:rPr lang="en-US" altLang="zh-CN" sz="2000" dirty="0" err="1">
                <a:latin typeface="Times New Roman" panose="02020603050405020304" pitchFamily="18" charset="0"/>
                <a:ea typeface="楷体_GB2312" pitchFamily="49" charset="-122"/>
                <a:cs typeface="Times New Roman" panose="02020603050405020304" pitchFamily="18" charset="0"/>
              </a:rPr>
              <a:t>cout</a:t>
            </a:r>
            <a:r>
              <a:rPr lang="en-US" altLang="zh-CN" sz="2000" dirty="0">
                <a:latin typeface="Times New Roman" panose="02020603050405020304" pitchFamily="18" charset="0"/>
                <a:ea typeface="楷体_GB2312" pitchFamily="49" charset="-122"/>
                <a:cs typeface="Times New Roman" panose="02020603050405020304" pitchFamily="18" charset="0"/>
              </a:rPr>
              <a:t> &lt;&lt; s &lt;&lt; '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cxnSp>
        <p:nvCxnSpPr>
          <p:cNvPr id="5" name="直接连接符 4"/>
          <p:cNvCxnSpPr/>
          <p:nvPr/>
        </p:nvCxnSpPr>
        <p:spPr>
          <a:xfrm>
            <a:off x="4079776" y="836712"/>
            <a:ext cx="0" cy="335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35960" y="4764088"/>
            <a:ext cx="0" cy="18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79776" y="4192588"/>
            <a:ext cx="1656184"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标题 1"/>
          <p:cNvSpPr txBox="1">
            <a:spLocks/>
          </p:cNvSpPr>
          <p:nvPr/>
        </p:nvSpPr>
        <p:spPr>
          <a:xfrm>
            <a:off x="263352" y="5085"/>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3600" b="0" dirty="0" smtClean="0"/>
              <a:t>利用队列打印二项展开式系数的程序</a:t>
            </a:r>
            <a:endParaRPr kumimoji="0" lang="zh-CN" altLang="en-US" sz="3600" b="0" dirty="0"/>
          </a:p>
        </p:txBody>
      </p:sp>
      <p:pic>
        <p:nvPicPr>
          <p:cNvPr id="2" name="图片 1"/>
          <p:cNvPicPr>
            <a:picLocks noChangeAspect="1"/>
          </p:cNvPicPr>
          <p:nvPr/>
        </p:nvPicPr>
        <p:blipFill>
          <a:blip r:embed="rId2"/>
          <a:stretch>
            <a:fillRect/>
          </a:stretch>
        </p:blipFill>
        <p:spPr>
          <a:xfrm>
            <a:off x="4804087" y="6498433"/>
            <a:ext cx="6332473" cy="282196"/>
          </a:xfrm>
          <a:prstGeom prst="rect">
            <a:avLst/>
          </a:prstGeom>
        </p:spPr>
      </p:pic>
      <p:sp>
        <p:nvSpPr>
          <p:cNvPr id="4" name="文本框 3"/>
          <p:cNvSpPr txBox="1"/>
          <p:nvPr/>
        </p:nvSpPr>
        <p:spPr>
          <a:xfrm>
            <a:off x="3390260" y="6433176"/>
            <a:ext cx="1467068" cy="400110"/>
          </a:xfrm>
          <a:prstGeom prst="rect">
            <a:avLst/>
          </a:prstGeom>
          <a:noFill/>
        </p:spPr>
        <p:txBody>
          <a:bodyPr wrap="none" rtlCol="0">
            <a:spAutoFit/>
          </a:bodyPr>
          <a:lstStyle/>
          <a:p>
            <a:r>
              <a:rPr lang="zh-CN" altLang="en-US" sz="2000" b="0" smtClean="0"/>
              <a:t>二项式定理</a:t>
            </a:r>
            <a:endParaRPr lang="zh-CN" altLang="en-US" sz="2000" b="0" dirty="0" smtClean="0"/>
          </a:p>
        </p:txBody>
      </p:sp>
      <p:pic>
        <p:nvPicPr>
          <p:cNvPr id="55" name="Picture 2" descr="http://ts4.mm.bing.net/th?id=HN.608022753555187693&amp;pid=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2460" y="4726079"/>
            <a:ext cx="1558959" cy="21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bwMode="auto">
          <a:xfrm>
            <a:off x="7941096" y="5445224"/>
            <a:ext cx="2962111" cy="936104"/>
          </a:xfrm>
          <a:prstGeom prst="rect">
            <a:avLst/>
          </a:prstGeom>
          <a:solidFill>
            <a:srgbClr val="0000CC"/>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1800" b="0">
                <a:solidFill>
                  <a:schemeClr val="bg1"/>
                </a:solidFill>
                <a:ea typeface="黑体" panose="02010609060101010101" pitchFamily="49" charset="-122"/>
              </a:rPr>
              <a:t>数据结构：问题的数学模型（数据</a:t>
            </a:r>
            <a:r>
              <a:rPr lang="en-US" altLang="zh-CN" sz="1800" b="0">
                <a:solidFill>
                  <a:schemeClr val="bg1"/>
                </a:solidFill>
                <a:ea typeface="黑体" panose="02010609060101010101" pitchFamily="49" charset="-122"/>
              </a:rPr>
              <a:t>+</a:t>
            </a:r>
            <a:r>
              <a:rPr lang="zh-CN" altLang="en-US" sz="1800" b="0">
                <a:solidFill>
                  <a:schemeClr val="bg1"/>
                </a:solidFill>
                <a:ea typeface="黑体" panose="02010609060101010101" pitchFamily="49" charset="-122"/>
              </a:rPr>
              <a:t>关系</a:t>
            </a:r>
            <a:r>
              <a:rPr lang="zh-CN" altLang="en-US" sz="1800" b="0" smtClean="0">
                <a:solidFill>
                  <a:schemeClr val="bg1"/>
                </a:solidFill>
                <a:ea typeface="黑体" panose="02010609060101010101" pitchFamily="49" charset="-122"/>
              </a:rPr>
              <a:t>）。</a:t>
            </a:r>
            <a:endParaRPr lang="en-US" altLang="zh-CN" sz="1800" b="0" smtClean="0">
              <a:solidFill>
                <a:schemeClr val="bg1"/>
              </a:solidFill>
              <a:ea typeface="黑体" panose="02010609060101010101" pitchFamily="49" charset="-122"/>
            </a:endParaRPr>
          </a:p>
          <a:p>
            <a:pPr algn="ctr" eaLnBrk="1" hangingPunct="1"/>
            <a:r>
              <a:rPr lang="zh-CN" altLang="en-US" sz="1800" b="0" smtClean="0">
                <a:solidFill>
                  <a:schemeClr val="bg1"/>
                </a:solidFill>
                <a:ea typeface="黑体" panose="02010609060101010101" pitchFamily="49" charset="-122"/>
              </a:rPr>
              <a:t>类比数值计算问题中的公式</a:t>
            </a:r>
            <a:endParaRPr lang="zh-CN" altLang="en-US" sz="1800" b="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barn(inVertical)">
                                      <p:cBhvr>
                                        <p:cTn id="19" dur="500"/>
                                        <p:tgtEl>
                                          <p:spTgt spid="5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barn(inVertical)">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774825" y="476845"/>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6456364" y="83720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2855914" y="335656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2855914" y="479801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1992313" y="191670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2351089" y="2205631"/>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2424114" y="3645495"/>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2495550" y="5064720"/>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6456363" y="3537544"/>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6456363" y="4940894"/>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6456363" y="2210394"/>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4655840" y="57430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16741" name="Text Box 8"/>
          <p:cNvSpPr txBox="1">
            <a:spLocks noChangeArrowheads="1"/>
          </p:cNvSpPr>
          <p:nvPr/>
        </p:nvSpPr>
        <p:spPr bwMode="auto">
          <a:xfrm>
            <a:off x="2135708" y="3273359"/>
            <a:ext cx="720065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课后</a:t>
            </a:r>
            <a:r>
              <a:rPr kumimoji="0" lang="zh-CN" altLang="en-US" dirty="0">
                <a:latin typeface="楷体_GB2312" pitchFamily="49" charset="-122"/>
                <a:ea typeface="楷体_GB2312" pitchFamily="49" charset="-122"/>
              </a:rPr>
              <a:t>习题：五</a:t>
            </a:r>
            <a:r>
              <a:rPr kumimoji="0" lang="en-US" altLang="zh-CN" dirty="0">
                <a:latin typeface="楷体_GB2312" pitchFamily="49" charset="-122"/>
                <a:ea typeface="楷体_GB2312" pitchFamily="49" charset="-122"/>
              </a:rPr>
              <a:t>-</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，五</a:t>
            </a:r>
            <a:r>
              <a:rPr kumimoji="0" lang="en-US" altLang="zh-CN" dirty="0" smtClean="0">
                <a:latin typeface="楷体_GB2312" pitchFamily="49" charset="-122"/>
                <a:ea typeface="楷体_GB2312" pitchFamily="49" charset="-122"/>
              </a:rPr>
              <a:t>-3</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五</a:t>
            </a:r>
            <a:r>
              <a:rPr kumimoji="0" lang="en-US" altLang="zh-CN" dirty="0">
                <a:latin typeface="楷体_GB2312" pitchFamily="49" charset="-122"/>
                <a:ea typeface="楷体_GB2312" pitchFamily="49" charset="-122"/>
              </a:rPr>
              <a:t>-9</a:t>
            </a: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2063552" y="4568734"/>
            <a:ext cx="777686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统计</a:t>
            </a:r>
            <a:r>
              <a:rPr kumimoji="0" lang="zh-CN" altLang="en-US" dirty="0">
                <a:latin typeface="楷体_GB2312" pitchFamily="49" charset="-122"/>
                <a:ea typeface="楷体_GB2312" pitchFamily="49" charset="-122"/>
              </a:rPr>
              <a:t>斐波那契数列</a:t>
            </a:r>
            <a:r>
              <a:rPr kumimoji="0" lang="en-US" altLang="zh-CN" dirty="0">
                <a:latin typeface="楷体_GB2312" pitchFamily="49" charset="-122"/>
                <a:ea typeface="楷体_GB2312" pitchFamily="49" charset="-122"/>
              </a:rPr>
              <a:t>Fib</a:t>
            </a:r>
            <a:r>
              <a:rPr kumimoji="0" lang="zh-CN" altLang="en-US" dirty="0">
                <a:latin typeface="楷体_GB2312" pitchFamily="49" charset="-122"/>
                <a:ea typeface="楷体_GB2312" pitchFamily="49" charset="-122"/>
              </a:rPr>
              <a:t>的调用次数，请给出改进方案并对比改进前后的调用次数</a:t>
            </a:r>
            <a:r>
              <a:rPr kumimoji="0" lang="zh-CN" altLang="en-US" dirty="0" smtClean="0">
                <a:latin typeface="楷体_GB2312" pitchFamily="49" charset="-122"/>
                <a:ea typeface="楷体_GB2312" pitchFamily="49" charset="-122"/>
              </a:rPr>
              <a:t>对比</a:t>
            </a:r>
            <a:endParaRPr kumimoji="0" lang="en-US" altLang="zh-CN" dirty="0" smtClean="0">
              <a:latin typeface="楷体_GB2312" pitchFamily="49" charset="-122"/>
              <a:ea typeface="楷体_GB2312" pitchFamily="49" charset="-122"/>
            </a:endParaRPr>
          </a:p>
          <a:p>
            <a:pPr eaLnBrk="1" hangingPunct="1">
              <a:spcBef>
                <a:spcPct val="50000"/>
              </a:spcBef>
            </a:pPr>
            <a:r>
              <a:rPr kumimoji="0" lang="en-US" altLang="zh-CN" sz="2400" b="0" dirty="0">
                <a:ea typeface="楷体_GB2312" pitchFamily="49" charset="-122"/>
              </a:rPr>
              <a:t>	</a:t>
            </a: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2</a:t>
            </a:r>
            <a:r>
              <a:rPr kumimoji="0" lang="en-US" altLang="zh-CN" dirty="0">
                <a:latin typeface="楷体_GB2312" pitchFamily="49" charset="-122"/>
                <a:ea typeface="楷体_GB2312" pitchFamily="49" charset="-122"/>
              </a:rPr>
              <a:t>.</a:t>
            </a:r>
            <a:r>
              <a:rPr kumimoji="0" lang="zh-CN" altLang="en-US" dirty="0">
                <a:latin typeface="楷体_GB2312" pitchFamily="49" charset="-122"/>
                <a:ea typeface="楷体_GB2312" pitchFamily="49" charset="-122"/>
              </a:rPr>
              <a:t>（选</a:t>
            </a:r>
            <a:r>
              <a:rPr kumimoji="0" lang="zh-CN" altLang="en-US" dirty="0" smtClean="0">
                <a:latin typeface="楷体_GB2312" pitchFamily="49" charset="-122"/>
                <a:ea typeface="楷体_GB2312" pitchFamily="49" charset="-122"/>
              </a:rPr>
              <a:t>做</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单调栈和单调</a:t>
            </a:r>
            <a:r>
              <a:rPr kumimoji="0" lang="zh-CN" altLang="en-US" dirty="0" smtClean="0">
                <a:latin typeface="楷体_GB2312" pitchFamily="49" charset="-122"/>
                <a:ea typeface="楷体_GB2312" pitchFamily="49" charset="-122"/>
              </a:rPr>
              <a:t>队列的实现</a:t>
            </a:r>
            <a:endParaRPr kumimoji="0" lang="en-US" altLang="zh-CN" dirty="0">
              <a:latin typeface="楷体_GB2312" pitchFamily="49" charset="-122"/>
              <a:ea typeface="楷体_GB2312" pitchFamily="49" charset="-122"/>
            </a:endParaRPr>
          </a:p>
        </p:txBody>
      </p:sp>
      <p:sp>
        <p:nvSpPr>
          <p:cNvPr id="7" name="Text Box 7"/>
          <p:cNvSpPr txBox="1">
            <a:spLocks noChangeArrowheads="1"/>
          </p:cNvSpPr>
          <p:nvPr/>
        </p:nvSpPr>
        <p:spPr bwMode="auto">
          <a:xfrm>
            <a:off x="2106814" y="1988840"/>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ts val="2400"/>
              </a:lnSpc>
              <a:spcBef>
                <a:spcPct val="50000"/>
              </a:spcBef>
            </a:pPr>
            <a:r>
              <a:rPr kumimoji="0" lang="zh-CN" altLang="en-US" dirty="0" smtClean="0">
                <a:latin typeface="楷体_GB2312" pitchFamily="49" charset="-122"/>
                <a:ea typeface="楷体_GB2312" pitchFamily="49" charset="-122"/>
              </a:rPr>
              <a:t>思考题   课后习题（选择</a:t>
            </a:r>
            <a:r>
              <a:rPr kumimoji="0" lang="zh-CN" altLang="en-US" dirty="0">
                <a:latin typeface="楷体_GB2312" pitchFamily="49" charset="-122"/>
                <a:ea typeface="楷体_GB2312" pitchFamily="49" charset="-122"/>
              </a:rPr>
              <a:t>、填空、</a:t>
            </a:r>
            <a:r>
              <a:rPr kumimoji="0" lang="zh-CN" altLang="en-US" dirty="0" smtClean="0">
                <a:latin typeface="楷体_GB2312" pitchFamily="49" charset="-122"/>
                <a:ea typeface="楷体_GB2312" pitchFamily="49" charset="-122"/>
              </a:rPr>
              <a:t>判断题）；</a:t>
            </a:r>
            <a:endParaRPr kumimoji="0" lang="en-US" altLang="zh-CN" dirty="0" smtClean="0">
              <a:latin typeface="楷体_GB2312" pitchFamily="49" charset="-122"/>
              <a:ea typeface="楷体_GB2312" pitchFamily="49" charset="-122"/>
            </a:endParaRPr>
          </a:p>
          <a:p>
            <a:pPr eaLnBrk="1" hangingPunct="1">
              <a:lnSpc>
                <a:spcPts val="2400"/>
              </a:lnSpc>
              <a:spcBef>
                <a:spcPct val="50000"/>
              </a:spcBef>
            </a:pP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        </a:t>
            </a:r>
            <a:r>
              <a:rPr kumimoji="0" lang="zh-CN" altLang="en-US" dirty="0" smtClean="0">
                <a:latin typeface="楷体_GB2312" pitchFamily="49" charset="-122"/>
                <a:ea typeface="楷体_GB2312" pitchFamily="49" charset="-122"/>
              </a:rPr>
              <a:t>栈和队列还有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8160</TotalTime>
  <Words>5888</Words>
  <Application>Microsoft Office PowerPoint</Application>
  <PresentationFormat>宽屏</PresentationFormat>
  <Paragraphs>1623</Paragraphs>
  <Slides>97</Slides>
  <Notes>4</Notes>
  <HiddenSlides>1</HiddenSlides>
  <MMClips>1</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3</vt:i4>
      </vt:variant>
      <vt:variant>
        <vt:lpstr>幻灯片标题</vt:lpstr>
      </vt:variant>
      <vt:variant>
        <vt:i4>97</vt:i4>
      </vt:variant>
    </vt:vector>
  </HeadingPairs>
  <TitlesOfParts>
    <vt:vector size="127" baseType="lpstr">
      <vt:lpstr>AdobeSongStd-Light</vt:lpstr>
      <vt:lpstr>Arial Unicode MS</vt:lpstr>
      <vt:lpstr>ITC Officina Sans Book</vt:lpstr>
      <vt:lpstr>方正综艺简体</vt:lpstr>
      <vt:lpstr>仿宋</vt:lpstr>
      <vt:lpstr>仿宋_GB2312</vt:lpstr>
      <vt:lpstr>黑体</vt:lpstr>
      <vt:lpstr>华文仿宋</vt:lpstr>
      <vt:lpstr>华文楷体</vt:lpstr>
      <vt:lpstr>楷体_GB2312</vt:lpstr>
      <vt:lpstr>隶书</vt:lpstr>
      <vt:lpstr>宋体</vt:lpstr>
      <vt:lpstr>微软雅黑</vt:lpstr>
      <vt:lpstr>文泉驿微米黑</vt:lpstr>
      <vt:lpstr>Arial</vt:lpstr>
      <vt:lpstr>Book Antiqua</vt:lpstr>
      <vt:lpstr>Calibri</vt:lpstr>
      <vt:lpstr>Calibri Light</vt:lpstr>
      <vt:lpstr>Comic Sans MS</vt:lpstr>
      <vt:lpstr>Courier New</vt:lpstr>
      <vt:lpstr>Garamond</vt:lpstr>
      <vt:lpstr>Symbol</vt:lpstr>
      <vt:lpstr>Tahoma</vt:lpstr>
      <vt:lpstr>Times New Roman</vt:lpstr>
      <vt:lpstr>Wingdings</vt:lpstr>
      <vt:lpstr>自定义设计方案</vt:lpstr>
      <vt:lpstr>3_Blends</vt:lpstr>
      <vt:lpstr>公式</vt:lpstr>
      <vt:lpstr>文档</vt:lpstr>
      <vt:lpstr>Document</vt:lpstr>
      <vt:lpstr>数 据 结 构 第3章栈和队列</vt:lpstr>
      <vt:lpstr>第二章要点回顾</vt:lpstr>
      <vt:lpstr>本章内容</vt:lpstr>
      <vt:lpstr>第3章 栈和队列</vt:lpstr>
      <vt:lpstr>栈/队列 = 特殊的线性表</vt:lpstr>
      <vt:lpstr>3.1 栈的定义、表示和实现</vt:lpstr>
      <vt:lpstr>栈(Stack)的定义和特点</vt:lpstr>
      <vt:lpstr>堆 VS 栈？</vt:lpstr>
      <vt:lpstr>堆 VS 栈？</vt:lpstr>
      <vt:lpstr>栈的抽象数据类型</vt:lpstr>
      <vt:lpstr>顺序栈</vt:lpstr>
      <vt:lpstr>栈顶指针与栈中元素间的关系</vt:lpstr>
      <vt:lpstr>PowerPoint 演示文稿</vt:lpstr>
      <vt:lpstr>顺序栈的类定义</vt:lpstr>
      <vt:lpstr>入栈操作</vt:lpstr>
      <vt:lpstr>出栈操作</vt:lpstr>
      <vt:lpstr>取栈顶操作</vt:lpstr>
      <vt:lpstr>双栈共享一个栈空间</vt:lpstr>
      <vt:lpstr>栈的链接表示—链式栈</vt:lpstr>
      <vt:lpstr>链式栈(Linked Stack)类的定义</vt:lpstr>
      <vt:lpstr>链式栈的入栈操作</vt:lpstr>
      <vt:lpstr>链式栈的出栈操作</vt:lpstr>
      <vt:lpstr>3.2 栈的应用</vt:lpstr>
      <vt:lpstr>数制转换</vt:lpstr>
      <vt:lpstr>括号匹配问题</vt:lpstr>
      <vt:lpstr>算法思想</vt:lpstr>
      <vt:lpstr>表达式计算</vt:lpstr>
      <vt:lpstr>算术表达式</vt:lpstr>
      <vt:lpstr>PowerPoint 演示文稿</vt:lpstr>
      <vt:lpstr>表达式计算步骤</vt:lpstr>
      <vt:lpstr>中缀转换为后缀</vt:lpstr>
      <vt:lpstr>算符优先级法则</vt:lpstr>
      <vt:lpstr>中缀转换后缀算法</vt:lpstr>
      <vt:lpstr>A／(B＋C＊D)－E转换中缀表达式为后缀表达式</vt:lpstr>
      <vt:lpstr>如何从后缀求值</vt:lpstr>
      <vt:lpstr>后缀式求值算法</vt:lpstr>
      <vt:lpstr>PowerPoint 演示文稿</vt:lpstr>
      <vt:lpstr>3.3 栈和递归</vt:lpstr>
      <vt:lpstr>1、定义是递归的</vt:lpstr>
      <vt:lpstr>求解阶乘n!的过程</vt:lpstr>
      <vt:lpstr>PowerPoint 演示文稿</vt:lpstr>
      <vt:lpstr>PowerPoint 演示文稿</vt:lpstr>
      <vt:lpstr>2、数据结构是递归的</vt:lpstr>
      <vt:lpstr>搜索链表最后一个结点并打印其数值</vt:lpstr>
      <vt:lpstr>template &lt;class T&gt; void Print ( LinkNode&lt;T&gt; *f, T&amp; x ) {     if ( f != NULL )         if ( f -&gt; data == x )              cout &lt;&lt; f -&gt; data &lt;&lt; endl;         else Print ( f -&gt; link, x ); }</vt:lpstr>
      <vt:lpstr> 3、问题的解法是递归的</vt:lpstr>
      <vt:lpstr>PowerPoint 演示文稿</vt:lpstr>
      <vt:lpstr>PowerPoint 演示文稿</vt:lpstr>
      <vt:lpstr>算法分析</vt:lpstr>
      <vt:lpstr>自顶向下、逐步分解的策略</vt:lpstr>
      <vt:lpstr>构成递归的条件</vt:lpstr>
      <vt:lpstr>递归过程与递归工作栈</vt:lpstr>
      <vt:lpstr>递归工作栈</vt:lpstr>
      <vt:lpstr>函数递归时的活动记录</vt:lpstr>
      <vt:lpstr>计算Fact时活动记录的内容</vt:lpstr>
      <vt:lpstr>递归过程改为非递归过程</vt:lpstr>
      <vt:lpstr>PowerPoint 演示文稿</vt:lpstr>
      <vt:lpstr>斐波那契数列的递归调用树</vt:lpstr>
      <vt:lpstr>改进1：用迭代法实现递归算法</vt:lpstr>
      <vt:lpstr>改进2：斐波那契数列的非递归求解</vt:lpstr>
      <vt:lpstr>改进2：用栈求解斐波那契数列的非递归算法</vt:lpstr>
      <vt:lpstr>求数列第n项Fib(n)栈的变化</vt:lpstr>
      <vt:lpstr>PowerPoint 演示文稿</vt:lpstr>
      <vt:lpstr>递归与回溯</vt:lpstr>
      <vt:lpstr>什么时候用递归？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队列的定义、表示和实现</vt:lpstr>
      <vt:lpstr>队列的类定义</vt:lpstr>
      <vt:lpstr> 顺序队列</vt:lpstr>
      <vt:lpstr>顺序队列的进队和出队 </vt:lpstr>
      <vt:lpstr>队列的进队和出队原则</vt:lpstr>
      <vt:lpstr>循环队列 (Circular Queue)</vt:lpstr>
      <vt:lpstr>PowerPoint 演示文稿</vt:lpstr>
      <vt:lpstr>循环队列的类定义</vt:lpstr>
      <vt:lpstr>循环队列的入队操作</vt:lpstr>
      <vt:lpstr>循环队列的出队操作</vt:lpstr>
      <vt:lpstr>队列的链接表示—链式队列</vt:lpstr>
      <vt:lpstr>链式队列类的定义</vt:lpstr>
      <vt:lpstr>链队列的入队操作</vt:lpstr>
      <vt:lpstr>链队列的出队操作</vt:lpstr>
      <vt:lpstr>优先级队列 (Priority Queue)</vt:lpstr>
      <vt:lpstr>3.5 队列的应用</vt:lpstr>
      <vt:lpstr>回文问题</vt:lpstr>
      <vt:lpstr>PowerPoint 演示文稿</vt:lpstr>
      <vt:lpstr>逐行打印二项展开式 (a+b)i 的系数</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1146</cp:revision>
  <dcterms:created xsi:type="dcterms:W3CDTF">2004-02-17T03:02:14Z</dcterms:created>
  <dcterms:modified xsi:type="dcterms:W3CDTF">2024-09-23T12:59:54Z</dcterms:modified>
</cp:coreProperties>
</file>